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3" r:id="rId38"/>
    <p:sldId id="292" r:id="rId39"/>
    <p:sldId id="294" r:id="rId40"/>
  </p:sldIdLst>
  <p:sldSz cx="10058400" cy="7772400"/>
  <p:notesSz cx="10058400" cy="7772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661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 u="sng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 u="sng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057655"/>
            <a:ext cx="10058400" cy="5659120"/>
          </a:xfrm>
          <a:custGeom>
            <a:avLst/>
            <a:gdLst/>
            <a:ahLst/>
            <a:cxnLst/>
            <a:rect l="l" t="t" r="r" b="b"/>
            <a:pathLst>
              <a:path w="10058400" h="5659120">
                <a:moveTo>
                  <a:pt x="10058400" y="5658611"/>
                </a:moveTo>
                <a:lnTo>
                  <a:pt x="0" y="5658611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5658611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46702" y="119905"/>
            <a:ext cx="4700905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0263" y="1572203"/>
            <a:ext cx="6974840" cy="2494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 u="sng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967188" y="6484363"/>
            <a:ext cx="202794" cy="15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paratedhvanit@gmail.com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jpg"/><Relationship Id="rId4" Type="http://schemas.openxmlformats.org/officeDocument/2006/relationships/hyperlink" Target="mailto:rahulzapadiya022@gmail.c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5.jpg"/><Relationship Id="rId18" Type="http://schemas.openxmlformats.org/officeDocument/2006/relationships/image" Target="../media/image20.jpg"/><Relationship Id="rId26" Type="http://schemas.openxmlformats.org/officeDocument/2006/relationships/image" Target="../media/image28.jpg"/><Relationship Id="rId3" Type="http://schemas.openxmlformats.org/officeDocument/2006/relationships/image" Target="../media/image5.jpg"/><Relationship Id="rId21" Type="http://schemas.openxmlformats.org/officeDocument/2006/relationships/image" Target="../media/image23.jpg"/><Relationship Id="rId7" Type="http://schemas.openxmlformats.org/officeDocument/2006/relationships/image" Target="../media/image9.jpg"/><Relationship Id="rId12" Type="http://schemas.openxmlformats.org/officeDocument/2006/relationships/image" Target="../media/image14.jpg"/><Relationship Id="rId17" Type="http://schemas.openxmlformats.org/officeDocument/2006/relationships/image" Target="../media/image19.jpg"/><Relationship Id="rId25" Type="http://schemas.openxmlformats.org/officeDocument/2006/relationships/image" Target="../media/image27.jpg"/><Relationship Id="rId2" Type="http://schemas.openxmlformats.org/officeDocument/2006/relationships/image" Target="../media/image2.jpg"/><Relationship Id="rId16" Type="http://schemas.openxmlformats.org/officeDocument/2006/relationships/image" Target="../media/image18.jpg"/><Relationship Id="rId20" Type="http://schemas.openxmlformats.org/officeDocument/2006/relationships/image" Target="../media/image22.jpg"/><Relationship Id="rId29" Type="http://schemas.openxmlformats.org/officeDocument/2006/relationships/image" Target="../media/image3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jpg"/><Relationship Id="rId11" Type="http://schemas.openxmlformats.org/officeDocument/2006/relationships/image" Target="../media/image13.jpg"/><Relationship Id="rId24" Type="http://schemas.openxmlformats.org/officeDocument/2006/relationships/image" Target="../media/image26.jpg"/><Relationship Id="rId5" Type="http://schemas.openxmlformats.org/officeDocument/2006/relationships/image" Target="../media/image7.jpg"/><Relationship Id="rId15" Type="http://schemas.openxmlformats.org/officeDocument/2006/relationships/image" Target="../media/image17.jpg"/><Relationship Id="rId23" Type="http://schemas.openxmlformats.org/officeDocument/2006/relationships/image" Target="../media/image25.jpg"/><Relationship Id="rId28" Type="http://schemas.openxmlformats.org/officeDocument/2006/relationships/image" Target="../media/image30.jpg"/><Relationship Id="rId10" Type="http://schemas.openxmlformats.org/officeDocument/2006/relationships/image" Target="../media/image12.jpg"/><Relationship Id="rId19" Type="http://schemas.openxmlformats.org/officeDocument/2006/relationships/image" Target="../media/image21.jpg"/><Relationship Id="rId4" Type="http://schemas.openxmlformats.org/officeDocument/2006/relationships/image" Target="../media/image6.jpg"/><Relationship Id="rId9" Type="http://schemas.openxmlformats.org/officeDocument/2006/relationships/image" Target="../media/image11.jpg"/><Relationship Id="rId14" Type="http://schemas.openxmlformats.org/officeDocument/2006/relationships/image" Target="../media/image16.jpg"/><Relationship Id="rId22" Type="http://schemas.openxmlformats.org/officeDocument/2006/relationships/image" Target="../media/image24.jpg"/><Relationship Id="rId27" Type="http://schemas.openxmlformats.org/officeDocument/2006/relationships/image" Target="../media/image29.jpg"/><Relationship Id="rId30" Type="http://schemas.openxmlformats.org/officeDocument/2006/relationships/image" Target="../media/image3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57655"/>
            <a:ext cx="10058400" cy="6029325"/>
          </a:xfrm>
          <a:custGeom>
            <a:avLst/>
            <a:gdLst/>
            <a:ahLst/>
            <a:cxnLst/>
            <a:rect l="l" t="t" r="r" b="b"/>
            <a:pathLst>
              <a:path w="10058400" h="6029325">
                <a:moveTo>
                  <a:pt x="10058400" y="6028943"/>
                </a:moveTo>
                <a:lnTo>
                  <a:pt x="0" y="6028943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28943"/>
                </a:lnTo>
                <a:close/>
              </a:path>
            </a:pathLst>
          </a:custGeom>
          <a:solidFill>
            <a:srgbClr val="B6C8C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9244" y="1057656"/>
            <a:ext cx="1629155" cy="473963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709416" y="3017519"/>
            <a:ext cx="928369" cy="17145"/>
          </a:xfrm>
          <a:custGeom>
            <a:avLst/>
            <a:gdLst/>
            <a:ahLst/>
            <a:cxnLst/>
            <a:rect l="l" t="t" r="r" b="b"/>
            <a:pathLst>
              <a:path w="928370" h="17144">
                <a:moveTo>
                  <a:pt x="928116" y="16764"/>
                </a:moveTo>
                <a:lnTo>
                  <a:pt x="0" y="16764"/>
                </a:lnTo>
                <a:lnTo>
                  <a:pt x="0" y="0"/>
                </a:lnTo>
                <a:lnTo>
                  <a:pt x="928116" y="0"/>
                </a:lnTo>
                <a:lnTo>
                  <a:pt x="928116" y="167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13148" y="6172200"/>
            <a:ext cx="403860" cy="17145"/>
          </a:xfrm>
          <a:custGeom>
            <a:avLst/>
            <a:gdLst/>
            <a:ahLst/>
            <a:cxnLst/>
            <a:rect l="l" t="t" r="r" b="b"/>
            <a:pathLst>
              <a:path w="403860" h="17145">
                <a:moveTo>
                  <a:pt x="403859" y="16764"/>
                </a:moveTo>
                <a:lnTo>
                  <a:pt x="0" y="16764"/>
                </a:lnTo>
                <a:lnTo>
                  <a:pt x="0" y="0"/>
                </a:lnTo>
                <a:lnTo>
                  <a:pt x="403859" y="0"/>
                </a:lnTo>
                <a:lnTo>
                  <a:pt x="403859" y="167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66851" y="1084545"/>
            <a:ext cx="4606925" cy="5650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1590" marR="5080">
              <a:lnSpc>
                <a:spcPct val="100800"/>
              </a:lnSpc>
              <a:spcBef>
                <a:spcPts val="80"/>
              </a:spcBef>
            </a:pPr>
            <a:r>
              <a:rPr sz="1300" b="1" dirty="0">
                <a:solidFill>
                  <a:srgbClr val="970000"/>
                </a:solidFill>
                <a:latin typeface="Calibri"/>
                <a:cs typeface="Calibri"/>
              </a:rPr>
              <a:t>School</a:t>
            </a:r>
            <a:r>
              <a:rPr sz="1300" b="1" spc="-20" dirty="0">
                <a:solidFill>
                  <a:srgbClr val="970000"/>
                </a:solidFill>
                <a:latin typeface="Calibri"/>
                <a:cs typeface="Calibri"/>
              </a:rPr>
              <a:t> </a:t>
            </a:r>
            <a:r>
              <a:rPr sz="1300" b="1" dirty="0">
                <a:solidFill>
                  <a:srgbClr val="970000"/>
                </a:solidFill>
                <a:latin typeface="Calibri"/>
                <a:cs typeface="Calibri"/>
              </a:rPr>
              <a:t>of</a:t>
            </a:r>
            <a:r>
              <a:rPr sz="1300" b="1" spc="-30" dirty="0">
                <a:solidFill>
                  <a:srgbClr val="970000"/>
                </a:solidFill>
                <a:latin typeface="Calibri"/>
                <a:cs typeface="Calibri"/>
              </a:rPr>
              <a:t> </a:t>
            </a:r>
            <a:r>
              <a:rPr sz="1300" b="1" dirty="0">
                <a:solidFill>
                  <a:srgbClr val="970000"/>
                </a:solidFill>
                <a:latin typeface="Calibri"/>
                <a:cs typeface="Calibri"/>
              </a:rPr>
              <a:t>Technology,</a:t>
            </a:r>
            <a:r>
              <a:rPr sz="1300" b="1" spc="25" dirty="0">
                <a:solidFill>
                  <a:srgbClr val="970000"/>
                </a:solidFill>
                <a:latin typeface="Calibri"/>
                <a:cs typeface="Calibri"/>
              </a:rPr>
              <a:t> </a:t>
            </a:r>
            <a:r>
              <a:rPr sz="1300" b="1" dirty="0">
                <a:solidFill>
                  <a:srgbClr val="970000"/>
                </a:solidFill>
                <a:latin typeface="Calibri"/>
                <a:cs typeface="Calibri"/>
              </a:rPr>
              <a:t>Design</a:t>
            </a:r>
            <a:r>
              <a:rPr sz="1300" b="1" spc="-30" dirty="0">
                <a:solidFill>
                  <a:srgbClr val="970000"/>
                </a:solidFill>
                <a:latin typeface="Calibri"/>
                <a:cs typeface="Calibri"/>
              </a:rPr>
              <a:t> </a:t>
            </a:r>
            <a:r>
              <a:rPr sz="1300" b="1" dirty="0">
                <a:solidFill>
                  <a:srgbClr val="970000"/>
                </a:solidFill>
                <a:latin typeface="Calibri"/>
                <a:cs typeface="Calibri"/>
              </a:rPr>
              <a:t>and</a:t>
            </a:r>
            <a:r>
              <a:rPr sz="1300" b="1" spc="-30" dirty="0">
                <a:solidFill>
                  <a:srgbClr val="970000"/>
                </a:solidFill>
                <a:latin typeface="Calibri"/>
                <a:cs typeface="Calibri"/>
              </a:rPr>
              <a:t> </a:t>
            </a:r>
            <a:r>
              <a:rPr sz="1300" b="1" dirty="0">
                <a:solidFill>
                  <a:srgbClr val="970000"/>
                </a:solidFill>
                <a:latin typeface="Calibri"/>
                <a:cs typeface="Calibri"/>
              </a:rPr>
              <a:t>Computer</a:t>
            </a:r>
            <a:r>
              <a:rPr sz="1300" b="1" spc="-5" dirty="0">
                <a:solidFill>
                  <a:srgbClr val="970000"/>
                </a:solidFill>
                <a:latin typeface="Calibri"/>
                <a:cs typeface="Calibri"/>
              </a:rPr>
              <a:t> </a:t>
            </a:r>
            <a:r>
              <a:rPr sz="1300" b="1" spc="-10" dirty="0">
                <a:solidFill>
                  <a:srgbClr val="970000"/>
                </a:solidFill>
                <a:latin typeface="Calibri"/>
                <a:cs typeface="Calibri"/>
              </a:rPr>
              <a:t>Application</a:t>
            </a:r>
            <a:r>
              <a:rPr sz="1300" b="1" spc="25" dirty="0">
                <a:solidFill>
                  <a:srgbClr val="970000"/>
                </a:solidFill>
                <a:latin typeface="Calibri"/>
                <a:cs typeface="Calibri"/>
              </a:rPr>
              <a:t> </a:t>
            </a:r>
            <a:r>
              <a:rPr sz="1300" b="1" dirty="0">
                <a:solidFill>
                  <a:srgbClr val="970000"/>
                </a:solidFill>
                <a:latin typeface="Calibri"/>
                <a:cs typeface="Calibri"/>
              </a:rPr>
              <a:t>Silver</a:t>
            </a:r>
            <a:r>
              <a:rPr sz="1300" b="1" spc="-15" dirty="0">
                <a:solidFill>
                  <a:srgbClr val="970000"/>
                </a:solidFill>
                <a:latin typeface="Calibri"/>
                <a:cs typeface="Calibri"/>
              </a:rPr>
              <a:t> </a:t>
            </a:r>
            <a:r>
              <a:rPr sz="1300" b="1" spc="-25" dirty="0">
                <a:solidFill>
                  <a:srgbClr val="970000"/>
                </a:solidFill>
                <a:latin typeface="Calibri"/>
                <a:cs typeface="Calibri"/>
              </a:rPr>
              <a:t>Oak </a:t>
            </a:r>
            <a:r>
              <a:rPr sz="1300" b="1" dirty="0">
                <a:solidFill>
                  <a:srgbClr val="970000"/>
                </a:solidFill>
                <a:latin typeface="Calibri"/>
                <a:cs typeface="Calibri"/>
              </a:rPr>
              <a:t>College</a:t>
            </a:r>
            <a:r>
              <a:rPr sz="1300" b="1" spc="-15" dirty="0">
                <a:solidFill>
                  <a:srgbClr val="970000"/>
                </a:solidFill>
                <a:latin typeface="Calibri"/>
                <a:cs typeface="Calibri"/>
              </a:rPr>
              <a:t> </a:t>
            </a:r>
            <a:r>
              <a:rPr sz="1300" b="1" dirty="0">
                <a:solidFill>
                  <a:srgbClr val="970000"/>
                </a:solidFill>
                <a:latin typeface="Calibri"/>
                <a:cs typeface="Calibri"/>
              </a:rPr>
              <a:t>of</a:t>
            </a:r>
            <a:r>
              <a:rPr sz="1300" b="1" spc="-10" dirty="0">
                <a:solidFill>
                  <a:srgbClr val="970000"/>
                </a:solidFill>
                <a:latin typeface="Calibri"/>
                <a:cs typeface="Calibri"/>
              </a:rPr>
              <a:t> </a:t>
            </a:r>
            <a:r>
              <a:rPr sz="1300" b="1" dirty="0">
                <a:solidFill>
                  <a:srgbClr val="970000"/>
                </a:solidFill>
                <a:latin typeface="Calibri"/>
                <a:cs typeface="Calibri"/>
              </a:rPr>
              <a:t>Compter</a:t>
            </a:r>
            <a:r>
              <a:rPr sz="1300" b="1" spc="5" dirty="0">
                <a:solidFill>
                  <a:srgbClr val="970000"/>
                </a:solidFill>
                <a:latin typeface="Calibri"/>
                <a:cs typeface="Calibri"/>
              </a:rPr>
              <a:t> </a:t>
            </a:r>
            <a:r>
              <a:rPr sz="1300" b="1" spc="-10" dirty="0">
                <a:solidFill>
                  <a:srgbClr val="970000"/>
                </a:solidFill>
                <a:latin typeface="Calibri"/>
                <a:cs typeface="Calibri"/>
              </a:rPr>
              <a:t>Application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300" b="1" dirty="0">
                <a:solidFill>
                  <a:srgbClr val="970000"/>
                </a:solidFill>
                <a:latin typeface="Calibri"/>
                <a:cs typeface="Calibri"/>
              </a:rPr>
              <a:t>Department</a:t>
            </a:r>
            <a:r>
              <a:rPr sz="1300" b="1" spc="20" dirty="0">
                <a:solidFill>
                  <a:srgbClr val="970000"/>
                </a:solidFill>
                <a:latin typeface="Calibri"/>
                <a:cs typeface="Calibri"/>
              </a:rPr>
              <a:t> </a:t>
            </a:r>
            <a:r>
              <a:rPr sz="1300" b="1" dirty="0">
                <a:solidFill>
                  <a:srgbClr val="970000"/>
                </a:solidFill>
                <a:latin typeface="Calibri"/>
                <a:cs typeface="Calibri"/>
              </a:rPr>
              <a:t>of</a:t>
            </a:r>
            <a:r>
              <a:rPr sz="1300" b="1" spc="-20" dirty="0">
                <a:solidFill>
                  <a:srgbClr val="970000"/>
                </a:solidFill>
                <a:latin typeface="Calibri"/>
                <a:cs typeface="Calibri"/>
              </a:rPr>
              <a:t> </a:t>
            </a:r>
            <a:r>
              <a:rPr sz="1300" b="1" dirty="0">
                <a:solidFill>
                  <a:srgbClr val="970000"/>
                </a:solidFill>
                <a:latin typeface="Calibri"/>
                <a:cs typeface="Calibri"/>
              </a:rPr>
              <a:t>Computer</a:t>
            </a:r>
            <a:r>
              <a:rPr sz="1300" b="1" spc="10" dirty="0">
                <a:solidFill>
                  <a:srgbClr val="970000"/>
                </a:solidFill>
                <a:latin typeface="Calibri"/>
                <a:cs typeface="Calibri"/>
              </a:rPr>
              <a:t> </a:t>
            </a:r>
            <a:r>
              <a:rPr sz="1300" b="1" spc="-10" dirty="0">
                <a:solidFill>
                  <a:srgbClr val="970000"/>
                </a:solidFill>
                <a:latin typeface="Calibri"/>
                <a:cs typeface="Calibri"/>
              </a:rPr>
              <a:t>Application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40"/>
              </a:spcBef>
            </a:pPr>
            <a:endParaRPr sz="1300">
              <a:latin typeface="Calibri"/>
              <a:cs typeface="Calibri"/>
            </a:endParaRPr>
          </a:p>
          <a:p>
            <a:pPr marL="142240" algn="ctr">
              <a:lnSpc>
                <a:spcPct val="100000"/>
              </a:lnSpc>
            </a:pPr>
            <a:r>
              <a:rPr sz="1300" b="1" dirty="0">
                <a:latin typeface="Calibri"/>
                <a:cs typeface="Calibri"/>
              </a:rPr>
              <a:t>A</a:t>
            </a:r>
            <a:r>
              <a:rPr sz="1300" b="1" spc="-6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PROJECT</a:t>
            </a:r>
            <a:r>
              <a:rPr sz="1300" b="1" spc="-35" dirty="0">
                <a:latin typeface="Calibri"/>
                <a:cs typeface="Calibri"/>
              </a:rPr>
              <a:t> </a:t>
            </a:r>
            <a:r>
              <a:rPr sz="1300" b="1" spc="-10" dirty="0">
                <a:latin typeface="Calibri"/>
                <a:cs typeface="Calibri"/>
              </a:rPr>
              <a:t>PRESENTATION</a:t>
            </a:r>
            <a:r>
              <a:rPr sz="1300" b="1" spc="10" dirty="0">
                <a:latin typeface="Calibri"/>
                <a:cs typeface="Calibri"/>
              </a:rPr>
              <a:t> </a:t>
            </a:r>
            <a:r>
              <a:rPr sz="1300" b="1" spc="-25" dirty="0">
                <a:latin typeface="Calibri"/>
                <a:cs typeface="Calibri"/>
              </a:rPr>
              <a:t>ON</a:t>
            </a:r>
            <a:endParaRPr sz="1300">
              <a:latin typeface="Calibri"/>
              <a:cs typeface="Calibri"/>
            </a:endParaRPr>
          </a:p>
          <a:p>
            <a:pPr marL="1243965">
              <a:lnSpc>
                <a:spcPct val="100000"/>
              </a:lnSpc>
              <a:spcBef>
                <a:spcPts val="505"/>
              </a:spcBef>
            </a:pPr>
            <a:r>
              <a:rPr sz="1300" b="1" dirty="0">
                <a:latin typeface="Calibri"/>
                <a:cs typeface="Calibri"/>
              </a:rPr>
              <a:t>AI</a:t>
            </a:r>
            <a:r>
              <a:rPr sz="1300" b="1" spc="-70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Finance</a:t>
            </a:r>
            <a:r>
              <a:rPr sz="1300" b="1" spc="-40" dirty="0">
                <a:latin typeface="Calibri"/>
                <a:cs typeface="Calibri"/>
              </a:rPr>
              <a:t> </a:t>
            </a:r>
            <a:r>
              <a:rPr sz="1300" b="1" spc="-10" dirty="0">
                <a:latin typeface="Calibri"/>
                <a:cs typeface="Calibri"/>
              </a:rPr>
              <a:t>Platform</a:t>
            </a:r>
            <a:endParaRPr sz="1300">
              <a:latin typeface="Calibri"/>
              <a:cs typeface="Calibri"/>
            </a:endParaRPr>
          </a:p>
          <a:p>
            <a:pPr marL="1243965">
              <a:lnSpc>
                <a:spcPct val="100000"/>
              </a:lnSpc>
              <a:spcBef>
                <a:spcPts val="1105"/>
              </a:spcBef>
            </a:pPr>
            <a:r>
              <a:rPr sz="1300" b="1" dirty="0">
                <a:latin typeface="Calibri"/>
                <a:cs typeface="Calibri"/>
              </a:rPr>
              <a:t>Submitted</a:t>
            </a:r>
            <a:r>
              <a:rPr sz="1300" b="1" spc="-45" dirty="0">
                <a:latin typeface="Calibri"/>
                <a:cs typeface="Calibri"/>
              </a:rPr>
              <a:t> </a:t>
            </a:r>
            <a:r>
              <a:rPr sz="1300" b="1" spc="-35" dirty="0">
                <a:latin typeface="Calibri"/>
                <a:cs typeface="Calibri"/>
              </a:rPr>
              <a:t>By</a:t>
            </a:r>
            <a:endParaRPr sz="1300">
              <a:latin typeface="Calibri"/>
              <a:cs typeface="Calibri"/>
            </a:endParaRPr>
          </a:p>
          <a:p>
            <a:pPr marL="1618615" marR="1846580" algn="ctr">
              <a:lnSpc>
                <a:spcPct val="102299"/>
              </a:lnSpc>
              <a:spcBef>
                <a:spcPts val="935"/>
              </a:spcBef>
            </a:pPr>
            <a:r>
              <a:rPr sz="1300" dirty="0">
                <a:latin typeface="Calibri"/>
                <a:cs typeface="Calibri"/>
              </a:rPr>
              <a:t>Parate</a:t>
            </a:r>
            <a:r>
              <a:rPr sz="1300" spc="-5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Dhvanit</a:t>
            </a:r>
            <a:r>
              <a:rPr sz="1300" spc="-45" dirty="0">
                <a:latin typeface="Calibri"/>
                <a:cs typeface="Calibri"/>
              </a:rPr>
              <a:t> </a:t>
            </a:r>
            <a:r>
              <a:rPr sz="1300" spc="-50" dirty="0">
                <a:latin typeface="Calibri"/>
                <a:cs typeface="Calibri"/>
              </a:rPr>
              <a:t>D </a:t>
            </a:r>
            <a:r>
              <a:rPr sz="1300" spc="-10" dirty="0">
                <a:latin typeface="Calibri"/>
                <a:cs typeface="Calibri"/>
              </a:rPr>
              <a:t>(EnNo:</a:t>
            </a:r>
            <a:endParaRPr sz="1300">
              <a:latin typeface="Calibri"/>
              <a:cs typeface="Calibri"/>
            </a:endParaRPr>
          </a:p>
          <a:p>
            <a:pPr marR="229235" algn="ctr">
              <a:lnSpc>
                <a:spcPct val="100000"/>
              </a:lnSpc>
              <a:spcBef>
                <a:spcPts val="1035"/>
              </a:spcBef>
            </a:pPr>
            <a:r>
              <a:rPr sz="1300" spc="-10" dirty="0">
                <a:latin typeface="Calibri"/>
                <a:cs typeface="Calibri"/>
              </a:rPr>
              <a:t>2204030102153)</a:t>
            </a:r>
            <a:endParaRPr sz="1300">
              <a:latin typeface="Calibri"/>
              <a:cs typeface="Calibri"/>
            </a:endParaRPr>
          </a:p>
          <a:p>
            <a:pPr marL="1457325" marR="1572260" indent="287655">
              <a:lnSpc>
                <a:spcPct val="100800"/>
              </a:lnSpc>
              <a:spcBef>
                <a:spcPts val="1005"/>
              </a:spcBef>
            </a:pPr>
            <a:r>
              <a:rPr sz="1300" dirty="0">
                <a:latin typeface="Calibri"/>
                <a:cs typeface="Calibri"/>
              </a:rPr>
              <a:t>Solanki</a:t>
            </a:r>
            <a:r>
              <a:rPr sz="1300" spc="-5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meet</a:t>
            </a:r>
            <a:r>
              <a:rPr sz="1300" spc="-50" dirty="0">
                <a:latin typeface="Calibri"/>
                <a:cs typeface="Calibri"/>
              </a:rPr>
              <a:t> V </a:t>
            </a:r>
            <a:r>
              <a:rPr sz="1300" spc="-20" dirty="0">
                <a:latin typeface="Calibri"/>
                <a:cs typeface="Calibri"/>
              </a:rPr>
              <a:t>(EnNo:2204030102644)</a:t>
            </a:r>
            <a:endParaRPr sz="1300">
              <a:latin typeface="Calibri"/>
              <a:cs typeface="Calibri"/>
            </a:endParaRPr>
          </a:p>
          <a:p>
            <a:pPr marL="1466215" marR="1493520" algn="ctr">
              <a:lnSpc>
                <a:spcPct val="102299"/>
              </a:lnSpc>
              <a:spcBef>
                <a:spcPts val="985"/>
              </a:spcBef>
            </a:pPr>
            <a:r>
              <a:rPr sz="1300" spc="-10" dirty="0">
                <a:latin typeface="Calibri"/>
                <a:cs typeface="Calibri"/>
              </a:rPr>
              <a:t>Zapadiya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Rahul</a:t>
            </a:r>
            <a:r>
              <a:rPr sz="1300" spc="-4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J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(En </a:t>
            </a:r>
            <a:r>
              <a:rPr sz="1300" spc="-30" dirty="0">
                <a:latin typeface="Calibri"/>
                <a:cs typeface="Calibri"/>
              </a:rPr>
              <a:t>no.: </a:t>
            </a:r>
            <a:r>
              <a:rPr sz="1300" spc="-10" dirty="0">
                <a:latin typeface="Calibri"/>
                <a:cs typeface="Calibri"/>
              </a:rPr>
              <a:t>2204030102835)</a:t>
            </a:r>
            <a:endParaRPr sz="1300">
              <a:latin typeface="Calibri"/>
              <a:cs typeface="Calibri"/>
            </a:endParaRPr>
          </a:p>
          <a:p>
            <a:pPr marL="1269365" marR="1013460" algn="ctr">
              <a:lnSpc>
                <a:spcPts val="3110"/>
              </a:lnSpc>
              <a:spcBef>
                <a:spcPts val="70"/>
              </a:spcBef>
            </a:pPr>
            <a:r>
              <a:rPr sz="1300" b="1" dirty="0">
                <a:latin typeface="Calibri"/>
                <a:cs typeface="Calibri"/>
              </a:rPr>
              <a:t>Bachelor</a:t>
            </a:r>
            <a:r>
              <a:rPr sz="1300" b="1" spc="-1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of</a:t>
            </a:r>
            <a:r>
              <a:rPr sz="1300" b="1" spc="-30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Computer</a:t>
            </a:r>
            <a:r>
              <a:rPr sz="1300" b="1" spc="-25" dirty="0">
                <a:latin typeface="Calibri"/>
                <a:cs typeface="Calibri"/>
              </a:rPr>
              <a:t> </a:t>
            </a:r>
            <a:r>
              <a:rPr sz="1300" b="1" spc="-10" dirty="0">
                <a:latin typeface="Calibri"/>
                <a:cs typeface="Calibri"/>
              </a:rPr>
              <a:t>Application </a:t>
            </a:r>
            <a:r>
              <a:rPr sz="1300" b="1" dirty="0">
                <a:latin typeface="Calibri"/>
                <a:cs typeface="Calibri"/>
              </a:rPr>
              <a:t>Semester</a:t>
            </a:r>
            <a:r>
              <a:rPr sz="1300" b="1" spc="-65" dirty="0">
                <a:latin typeface="Calibri"/>
                <a:cs typeface="Calibri"/>
              </a:rPr>
              <a:t> </a:t>
            </a:r>
            <a:r>
              <a:rPr sz="1300" b="1" spc="-35" dirty="0">
                <a:latin typeface="Calibri"/>
                <a:cs typeface="Calibri"/>
              </a:rPr>
              <a:t>VI</a:t>
            </a:r>
            <a:endParaRPr sz="1300">
              <a:latin typeface="Calibri"/>
              <a:cs typeface="Calibri"/>
            </a:endParaRPr>
          </a:p>
          <a:p>
            <a:pPr marL="479425" algn="ctr">
              <a:lnSpc>
                <a:spcPct val="100000"/>
              </a:lnSpc>
              <a:spcBef>
                <a:spcPts val="765"/>
              </a:spcBef>
            </a:pPr>
            <a:r>
              <a:rPr sz="1300" b="1" dirty="0">
                <a:latin typeface="Calibri"/>
                <a:cs typeface="Calibri"/>
              </a:rPr>
              <a:t>Group No:</a:t>
            </a:r>
            <a:r>
              <a:rPr sz="1300" b="1" spc="-30" dirty="0">
                <a:latin typeface="Calibri"/>
                <a:cs typeface="Calibri"/>
              </a:rPr>
              <a:t> </a:t>
            </a:r>
            <a:r>
              <a:rPr sz="1300" b="1" spc="-35" dirty="0">
                <a:latin typeface="Calibri"/>
                <a:cs typeface="Calibri"/>
              </a:rPr>
              <a:t>26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75"/>
              </a:spcBef>
            </a:pPr>
            <a:endParaRPr sz="1300">
              <a:latin typeface="Calibri"/>
              <a:cs typeface="Calibri"/>
            </a:endParaRPr>
          </a:p>
          <a:p>
            <a:pPr marL="2147570">
              <a:lnSpc>
                <a:spcPct val="100000"/>
              </a:lnSpc>
              <a:spcBef>
                <a:spcPts val="5"/>
              </a:spcBef>
            </a:pPr>
            <a:r>
              <a:rPr sz="1300" b="1" spc="-10" dirty="0">
                <a:latin typeface="Calibri"/>
                <a:cs typeface="Calibri"/>
              </a:rPr>
              <a:t>Guide</a:t>
            </a:r>
            <a:endParaRPr sz="1300">
              <a:latin typeface="Calibri"/>
              <a:cs typeface="Calibri"/>
            </a:endParaRPr>
          </a:p>
          <a:p>
            <a:pPr marL="2147570">
              <a:lnSpc>
                <a:spcPct val="100000"/>
              </a:lnSpc>
            </a:pPr>
            <a:r>
              <a:rPr sz="1300" dirty="0">
                <a:latin typeface="Calibri"/>
                <a:cs typeface="Calibri"/>
              </a:rPr>
              <a:t>Ms.</a:t>
            </a:r>
            <a:r>
              <a:rPr sz="1300" spc="-4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Vaishali </a:t>
            </a:r>
            <a:r>
              <a:rPr sz="1300" spc="-20" dirty="0">
                <a:latin typeface="Calibri"/>
                <a:cs typeface="Calibri"/>
              </a:rPr>
              <a:t>Patel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9244" y="1057656"/>
            <a:ext cx="1629155" cy="4739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090174" y="1240054"/>
            <a:ext cx="2867660" cy="733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59765">
              <a:lnSpc>
                <a:spcPct val="100000"/>
              </a:lnSpc>
              <a:spcBef>
                <a:spcPts val="95"/>
              </a:spcBef>
            </a:pPr>
            <a:r>
              <a:rPr sz="1300" b="1" u="heavy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5.</a:t>
            </a:r>
            <a:r>
              <a:rPr sz="1300" b="1" u="heavy" spc="-45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SYSTEM</a:t>
            </a:r>
            <a:r>
              <a:rPr sz="1300" b="1" u="heavy" spc="-25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10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REQUIREMENT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69"/>
              </a:spcBef>
            </a:pP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300" b="1" dirty="0">
                <a:latin typeface="Calibri"/>
                <a:cs typeface="Calibri"/>
              </a:rPr>
              <a:t>5.1</a:t>
            </a:r>
            <a:r>
              <a:rPr sz="1300" b="1" spc="-7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MINIMUM</a:t>
            </a:r>
            <a:r>
              <a:rPr sz="1300" b="1" spc="-3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SOFTWARE</a:t>
            </a:r>
            <a:r>
              <a:rPr sz="1300" b="1" spc="-55" dirty="0">
                <a:latin typeface="Calibri"/>
                <a:cs typeface="Calibri"/>
              </a:rPr>
              <a:t> </a:t>
            </a:r>
            <a:r>
              <a:rPr sz="1300" b="1" spc="-10" dirty="0">
                <a:latin typeface="Calibri"/>
                <a:cs typeface="Calibri"/>
              </a:rPr>
              <a:t>REQUIREMENT</a:t>
            </a:r>
            <a:endParaRPr sz="13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55320" y="2426207"/>
          <a:ext cx="8717280" cy="15259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165">
                <a:tc gridSpan="2"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Server</a:t>
                      </a:r>
                      <a:r>
                        <a:rPr sz="1300" b="1" spc="3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Side</a:t>
                      </a:r>
                      <a:r>
                        <a:rPr sz="1300" b="1" spc="3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10" dirty="0">
                          <a:latin typeface="Calibri"/>
                          <a:cs typeface="Calibri"/>
                        </a:rPr>
                        <a:t>Requirement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Operating</a:t>
                      </a:r>
                      <a:r>
                        <a:rPr sz="13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10" dirty="0">
                          <a:latin typeface="Calibri"/>
                          <a:cs typeface="Calibri"/>
                        </a:rPr>
                        <a:t>System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Linux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/Window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Server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Web</a:t>
                      </a:r>
                      <a:r>
                        <a:rPr sz="13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10" dirty="0">
                          <a:latin typeface="Calibri"/>
                          <a:cs typeface="Calibri"/>
                        </a:rPr>
                        <a:t>Server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Node.js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b="1" spc="-40" dirty="0">
                          <a:latin typeface="Calibri"/>
                          <a:cs typeface="Calibri"/>
                        </a:rPr>
                        <a:t>Front-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End</a:t>
                      </a:r>
                      <a:r>
                        <a:rPr sz="1300" b="1" spc="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20" dirty="0">
                          <a:latin typeface="Calibri"/>
                          <a:cs typeface="Calibri"/>
                        </a:rPr>
                        <a:t>Tools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Next,js,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React,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Tailwind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CSS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b="1" spc="-25" dirty="0">
                          <a:latin typeface="Calibri"/>
                          <a:cs typeface="Calibri"/>
                        </a:rPr>
                        <a:t>Back-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End</a:t>
                      </a:r>
                      <a:r>
                        <a:rPr sz="1300" b="1" spc="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20" dirty="0">
                          <a:latin typeface="Calibri"/>
                          <a:cs typeface="Calibri"/>
                        </a:rPr>
                        <a:t>Tool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Supabase.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55320" y="4562855"/>
          <a:ext cx="8716645" cy="916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06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6070">
                <a:tc gridSpan="2"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Client</a:t>
                      </a:r>
                      <a:r>
                        <a:rPr sz="13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Side</a:t>
                      </a:r>
                      <a:r>
                        <a:rPr sz="13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10" dirty="0">
                          <a:latin typeface="Calibri"/>
                          <a:cs typeface="Calibri"/>
                        </a:rPr>
                        <a:t>Requirement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Operating</a:t>
                      </a:r>
                      <a:r>
                        <a:rPr sz="13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10" dirty="0">
                          <a:latin typeface="Calibri"/>
                          <a:cs typeface="Calibri"/>
                        </a:rPr>
                        <a:t>System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Any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OS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modern</a:t>
                      </a:r>
                      <a:r>
                        <a:rPr sz="13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web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browser.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Web</a:t>
                      </a:r>
                      <a:r>
                        <a:rPr sz="13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10" dirty="0">
                          <a:latin typeface="Calibri"/>
                          <a:cs typeface="Calibri"/>
                        </a:rPr>
                        <a:t>Browser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Google</a:t>
                      </a:r>
                      <a:r>
                        <a:rPr sz="1300" spc="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Chrome,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30" dirty="0">
                          <a:latin typeface="Calibri"/>
                          <a:cs typeface="Calibri"/>
                        </a:rPr>
                        <a:t>Firefox,</a:t>
                      </a:r>
                      <a:r>
                        <a:rPr sz="13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30" dirty="0">
                          <a:latin typeface="Calibri"/>
                          <a:cs typeface="Calibri"/>
                        </a:rPr>
                        <a:t>Safari,</a:t>
                      </a:r>
                      <a:r>
                        <a:rPr sz="1300" spc="-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Brave</a:t>
                      </a:r>
                      <a:r>
                        <a:rPr sz="13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etc.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69680" y="6182867"/>
            <a:ext cx="312419" cy="31241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932132" y="6258785"/>
            <a:ext cx="16319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900" spc="-2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fld>
            <a:endParaRPr sz="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9244" y="1057656"/>
            <a:ext cx="1629155" cy="473963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55320" y="2426207"/>
          <a:ext cx="8716645" cy="1440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06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410">
                <a:tc gridSpan="2"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Server</a:t>
                      </a:r>
                      <a:r>
                        <a:rPr sz="13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Side</a:t>
                      </a:r>
                      <a:r>
                        <a:rPr sz="13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10" dirty="0">
                          <a:latin typeface="Calibri"/>
                          <a:cs typeface="Calibri"/>
                        </a:rPr>
                        <a:t>Requirement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41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Processor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2.0</a:t>
                      </a:r>
                      <a:r>
                        <a:rPr sz="1300" spc="3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GHz</a:t>
                      </a:r>
                      <a:r>
                        <a:rPr sz="13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3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higher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68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300" b="1" spc="-25" dirty="0">
                          <a:latin typeface="Calibri"/>
                          <a:cs typeface="Calibri"/>
                        </a:rPr>
                        <a:t>RAM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4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GB</a:t>
                      </a:r>
                      <a:r>
                        <a:rPr sz="13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3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Higher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68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Hard</a:t>
                      </a:r>
                      <a:r>
                        <a:rPr sz="1300" b="1" spc="3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20" dirty="0">
                          <a:latin typeface="Calibri"/>
                          <a:cs typeface="Calibri"/>
                        </a:rPr>
                        <a:t>disk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300" spc="-25" dirty="0">
                          <a:latin typeface="Calibri"/>
                          <a:cs typeface="Calibri"/>
                        </a:rPr>
                        <a:t>20</a:t>
                      </a:r>
                      <a:r>
                        <a:rPr sz="13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GB(Free</a:t>
                      </a:r>
                      <a:r>
                        <a:rPr sz="13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Space)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55320" y="4373879"/>
          <a:ext cx="8717280" cy="15043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5920">
                <a:tc gridSpan="2"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Client</a:t>
                      </a:r>
                      <a:r>
                        <a:rPr sz="13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Side</a:t>
                      </a:r>
                      <a:r>
                        <a:rPr sz="13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10" dirty="0">
                          <a:latin typeface="Calibri"/>
                          <a:cs typeface="Calibri"/>
                        </a:rPr>
                        <a:t>Requirement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825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Processor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1.6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GHz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b="1" spc="-25" dirty="0">
                          <a:latin typeface="Calibri"/>
                          <a:cs typeface="Calibri"/>
                        </a:rPr>
                        <a:t>RAM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4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GB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Hard</a:t>
                      </a:r>
                      <a:r>
                        <a:rPr sz="1300" b="1" spc="3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20" dirty="0">
                          <a:latin typeface="Calibri"/>
                          <a:cs typeface="Calibri"/>
                        </a:rPr>
                        <a:t>disk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5</a:t>
                      </a:r>
                      <a:r>
                        <a:rPr sz="13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GB(Free</a:t>
                      </a:r>
                      <a:r>
                        <a:rPr sz="13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Space)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3058108" y="1240054"/>
            <a:ext cx="2921635" cy="733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92150">
              <a:lnSpc>
                <a:spcPct val="100000"/>
              </a:lnSpc>
              <a:spcBef>
                <a:spcPts val="95"/>
              </a:spcBef>
            </a:pPr>
            <a:r>
              <a:rPr sz="1300" b="1" u="heavy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5.</a:t>
            </a:r>
            <a:r>
              <a:rPr sz="1300" b="1" u="heavy" spc="-45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SYSTEM</a:t>
            </a:r>
            <a:r>
              <a:rPr sz="1300" b="1" u="heavy" spc="-25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10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REQUIREMENT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69"/>
              </a:spcBef>
            </a:pP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300" b="1" dirty="0">
                <a:latin typeface="Calibri"/>
                <a:cs typeface="Calibri"/>
              </a:rPr>
              <a:t>5.2</a:t>
            </a:r>
            <a:r>
              <a:rPr sz="1300" b="1" spc="-6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MINIMUM</a:t>
            </a:r>
            <a:r>
              <a:rPr sz="1300" b="1" spc="-30" dirty="0">
                <a:latin typeface="Calibri"/>
                <a:cs typeface="Calibri"/>
              </a:rPr>
              <a:t> </a:t>
            </a:r>
            <a:r>
              <a:rPr sz="1300" b="1" spc="-10" dirty="0">
                <a:latin typeface="Calibri"/>
                <a:cs typeface="Calibri"/>
              </a:rPr>
              <a:t>HARDWARE</a:t>
            </a:r>
            <a:r>
              <a:rPr sz="1300" b="1" spc="-20" dirty="0">
                <a:latin typeface="Calibri"/>
                <a:cs typeface="Calibri"/>
              </a:rPr>
              <a:t> </a:t>
            </a:r>
            <a:r>
              <a:rPr sz="1300" b="1" spc="-10" dirty="0">
                <a:latin typeface="Calibri"/>
                <a:cs typeface="Calibri"/>
              </a:rPr>
              <a:t>REQUIREMENT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69680" y="6182867"/>
            <a:ext cx="312419" cy="31241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932132" y="6258785"/>
            <a:ext cx="16319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900" spc="-25" dirty="0">
                <a:solidFill>
                  <a:srgbClr val="FFFFFF"/>
                </a:solidFill>
                <a:latin typeface="Times New Roman"/>
                <a:cs typeface="Times New Roman"/>
              </a:rPr>
              <a:t>11</a:t>
            </a:fld>
            <a:endParaRPr sz="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9244" y="1057656"/>
            <a:ext cx="1629155" cy="4739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897858" y="1041870"/>
            <a:ext cx="1628139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6.</a:t>
            </a:r>
            <a:r>
              <a:rPr sz="1300" b="1" u="heavy" spc="-6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SYSTEM</a:t>
            </a:r>
            <a:r>
              <a:rPr sz="1300" b="1" u="heavy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FLOWCHART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-7620" y="1603247"/>
            <a:ext cx="10076815" cy="5123815"/>
            <a:chOff x="-7620" y="1603247"/>
            <a:chExt cx="10076815" cy="512381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69679" y="6182868"/>
              <a:ext cx="312419" cy="31241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4" y="1621536"/>
              <a:ext cx="10049256" cy="509930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047" y="1613915"/>
              <a:ext cx="10055860" cy="5102860"/>
            </a:xfrm>
            <a:custGeom>
              <a:avLst/>
              <a:gdLst/>
              <a:ahLst/>
              <a:cxnLst/>
              <a:rect l="l" t="t" r="r" b="b"/>
              <a:pathLst>
                <a:path w="10055860" h="5102859">
                  <a:moveTo>
                    <a:pt x="0" y="5102351"/>
                  </a:moveTo>
                  <a:lnTo>
                    <a:pt x="0" y="0"/>
                  </a:lnTo>
                  <a:lnTo>
                    <a:pt x="10055352" y="0"/>
                  </a:lnTo>
                </a:path>
              </a:pathLst>
            </a:custGeom>
            <a:ln w="213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29187" y="3191268"/>
              <a:ext cx="4066540" cy="1798320"/>
            </a:xfrm>
            <a:custGeom>
              <a:avLst/>
              <a:gdLst/>
              <a:ahLst/>
              <a:cxnLst/>
              <a:rect l="l" t="t" r="r" b="b"/>
              <a:pathLst>
                <a:path w="4066540" h="1798320">
                  <a:moveTo>
                    <a:pt x="2179320" y="1734299"/>
                  </a:moveTo>
                  <a:lnTo>
                    <a:pt x="2159508" y="1735823"/>
                  </a:lnTo>
                  <a:lnTo>
                    <a:pt x="2159508" y="1734299"/>
                  </a:lnTo>
                  <a:lnTo>
                    <a:pt x="2156460" y="1706867"/>
                  </a:lnTo>
                  <a:lnTo>
                    <a:pt x="2153412" y="1662671"/>
                  </a:lnTo>
                  <a:lnTo>
                    <a:pt x="2147316" y="1618475"/>
                  </a:lnTo>
                  <a:lnTo>
                    <a:pt x="2132076" y="1536179"/>
                  </a:lnTo>
                  <a:lnTo>
                    <a:pt x="2121408" y="1498079"/>
                  </a:lnTo>
                  <a:lnTo>
                    <a:pt x="2116836" y="1479791"/>
                  </a:lnTo>
                  <a:lnTo>
                    <a:pt x="2110740" y="1463027"/>
                  </a:lnTo>
                  <a:lnTo>
                    <a:pt x="2104644" y="1444739"/>
                  </a:lnTo>
                  <a:lnTo>
                    <a:pt x="2100072" y="1429499"/>
                  </a:lnTo>
                  <a:lnTo>
                    <a:pt x="2093976" y="1414259"/>
                  </a:lnTo>
                  <a:lnTo>
                    <a:pt x="2086356" y="1399019"/>
                  </a:lnTo>
                  <a:lnTo>
                    <a:pt x="2080260" y="1385303"/>
                  </a:lnTo>
                  <a:lnTo>
                    <a:pt x="2074164" y="1373111"/>
                  </a:lnTo>
                  <a:lnTo>
                    <a:pt x="2051304" y="1339583"/>
                  </a:lnTo>
                  <a:lnTo>
                    <a:pt x="2019300" y="1310627"/>
                  </a:lnTo>
                  <a:lnTo>
                    <a:pt x="2011680" y="1307579"/>
                  </a:lnTo>
                  <a:lnTo>
                    <a:pt x="2010156" y="1307579"/>
                  </a:lnTo>
                  <a:lnTo>
                    <a:pt x="2004060" y="1304531"/>
                  </a:lnTo>
                  <a:lnTo>
                    <a:pt x="1993392" y="1304531"/>
                  </a:lnTo>
                  <a:lnTo>
                    <a:pt x="1987296" y="1303007"/>
                  </a:lnTo>
                  <a:lnTo>
                    <a:pt x="1981200" y="1303007"/>
                  </a:lnTo>
                  <a:lnTo>
                    <a:pt x="1975104" y="1301483"/>
                  </a:lnTo>
                  <a:lnTo>
                    <a:pt x="1967484" y="1298435"/>
                  </a:lnTo>
                  <a:lnTo>
                    <a:pt x="1955292" y="1292339"/>
                  </a:lnTo>
                  <a:lnTo>
                    <a:pt x="1949196" y="1287767"/>
                  </a:lnTo>
                  <a:lnTo>
                    <a:pt x="1941576" y="1283195"/>
                  </a:lnTo>
                  <a:lnTo>
                    <a:pt x="1905000" y="1242047"/>
                  </a:lnTo>
                  <a:lnTo>
                    <a:pt x="1883664" y="1205471"/>
                  </a:lnTo>
                  <a:lnTo>
                    <a:pt x="1866900" y="1164323"/>
                  </a:lnTo>
                  <a:lnTo>
                    <a:pt x="1850136" y="1092695"/>
                  </a:lnTo>
                  <a:lnTo>
                    <a:pt x="1847088" y="1068311"/>
                  </a:lnTo>
                  <a:lnTo>
                    <a:pt x="1847088" y="1043927"/>
                  </a:lnTo>
                  <a:lnTo>
                    <a:pt x="1825752" y="1043927"/>
                  </a:lnTo>
                  <a:lnTo>
                    <a:pt x="1825752" y="1069835"/>
                  </a:lnTo>
                  <a:lnTo>
                    <a:pt x="1828800" y="1095743"/>
                  </a:lnTo>
                  <a:lnTo>
                    <a:pt x="1839468" y="1146035"/>
                  </a:lnTo>
                  <a:lnTo>
                    <a:pt x="1854708" y="1193279"/>
                  </a:lnTo>
                  <a:lnTo>
                    <a:pt x="1876044" y="1234427"/>
                  </a:lnTo>
                  <a:lnTo>
                    <a:pt x="1900428" y="1271003"/>
                  </a:lnTo>
                  <a:lnTo>
                    <a:pt x="1929384" y="1299959"/>
                  </a:lnTo>
                  <a:lnTo>
                    <a:pt x="1935480" y="1304531"/>
                  </a:lnTo>
                  <a:lnTo>
                    <a:pt x="1943100" y="1310627"/>
                  </a:lnTo>
                  <a:lnTo>
                    <a:pt x="1952244" y="1313675"/>
                  </a:lnTo>
                  <a:lnTo>
                    <a:pt x="1959864" y="1318247"/>
                  </a:lnTo>
                  <a:lnTo>
                    <a:pt x="1967484" y="1321295"/>
                  </a:lnTo>
                  <a:lnTo>
                    <a:pt x="1975104" y="1322819"/>
                  </a:lnTo>
                  <a:lnTo>
                    <a:pt x="1984248" y="1324343"/>
                  </a:lnTo>
                  <a:lnTo>
                    <a:pt x="1991868" y="1324343"/>
                  </a:lnTo>
                  <a:lnTo>
                    <a:pt x="1999488" y="1325867"/>
                  </a:lnTo>
                  <a:lnTo>
                    <a:pt x="1997964" y="1325867"/>
                  </a:lnTo>
                  <a:lnTo>
                    <a:pt x="2005584" y="1327391"/>
                  </a:lnTo>
                  <a:lnTo>
                    <a:pt x="2004060" y="1327391"/>
                  </a:lnTo>
                  <a:lnTo>
                    <a:pt x="2016252" y="1333487"/>
                  </a:lnTo>
                  <a:lnTo>
                    <a:pt x="2022348" y="1339583"/>
                  </a:lnTo>
                  <a:lnTo>
                    <a:pt x="2029968" y="1345679"/>
                  </a:lnTo>
                  <a:lnTo>
                    <a:pt x="2055876" y="1383779"/>
                  </a:lnTo>
                  <a:lnTo>
                    <a:pt x="2074164" y="1421879"/>
                  </a:lnTo>
                  <a:lnTo>
                    <a:pt x="2090928" y="1469123"/>
                  </a:lnTo>
                  <a:lnTo>
                    <a:pt x="2097024" y="1485887"/>
                  </a:lnTo>
                  <a:lnTo>
                    <a:pt x="2110740" y="1540751"/>
                  </a:lnTo>
                  <a:lnTo>
                    <a:pt x="2119884" y="1580375"/>
                  </a:lnTo>
                  <a:lnTo>
                    <a:pt x="2132076" y="1665719"/>
                  </a:lnTo>
                  <a:lnTo>
                    <a:pt x="2136648" y="1708391"/>
                  </a:lnTo>
                  <a:lnTo>
                    <a:pt x="2138121" y="1735823"/>
                  </a:lnTo>
                  <a:lnTo>
                    <a:pt x="2116836" y="1735823"/>
                  </a:lnTo>
                  <a:lnTo>
                    <a:pt x="2150364" y="1798307"/>
                  </a:lnTo>
                  <a:lnTo>
                    <a:pt x="2174748" y="1746491"/>
                  </a:lnTo>
                  <a:lnTo>
                    <a:pt x="2175319" y="1744967"/>
                  </a:lnTo>
                  <a:lnTo>
                    <a:pt x="2179320" y="1734299"/>
                  </a:lnTo>
                  <a:close/>
                </a:path>
                <a:path w="4066540" h="1798320">
                  <a:moveTo>
                    <a:pt x="4066044" y="256032"/>
                  </a:moveTo>
                  <a:lnTo>
                    <a:pt x="4052786" y="248412"/>
                  </a:lnTo>
                  <a:lnTo>
                    <a:pt x="4005084" y="220980"/>
                  </a:lnTo>
                  <a:lnTo>
                    <a:pt x="4005084" y="248412"/>
                  </a:lnTo>
                  <a:lnTo>
                    <a:pt x="1524" y="0"/>
                  </a:lnTo>
                  <a:lnTo>
                    <a:pt x="0" y="9144"/>
                  </a:lnTo>
                  <a:lnTo>
                    <a:pt x="4003560" y="256032"/>
                  </a:lnTo>
                  <a:lnTo>
                    <a:pt x="4002036" y="283464"/>
                  </a:lnTo>
                  <a:lnTo>
                    <a:pt x="4066044" y="2560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5468" y="1057656"/>
            <a:ext cx="9743440" cy="5659120"/>
            <a:chOff x="315468" y="1057656"/>
            <a:chExt cx="9743440" cy="5659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29244" y="1057656"/>
              <a:ext cx="1629155" cy="47396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69679" y="6182868"/>
              <a:ext cx="312419" cy="3124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468" y="1527048"/>
              <a:ext cx="9555479" cy="518921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336741" y="1038817"/>
            <a:ext cx="107950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7.</a:t>
            </a:r>
            <a:r>
              <a:rPr sz="1300" b="1" u="heavy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ER</a:t>
            </a:r>
            <a:r>
              <a:rPr sz="1300" b="1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DIAGRAM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9244" y="1057656"/>
            <a:ext cx="1629155" cy="47396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524475" y="1029735"/>
            <a:ext cx="170878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8.</a:t>
            </a:r>
            <a:r>
              <a:rPr sz="1300" b="1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DATAFLOW</a:t>
            </a:r>
            <a:r>
              <a:rPr sz="1300" b="1" u="heavy" spc="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DIAGRAM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57532" y="6258785"/>
            <a:ext cx="13779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spc="-25" dirty="0">
                <a:solidFill>
                  <a:srgbClr val="FFFFFF"/>
                </a:solidFill>
                <a:latin typeface="Times New Roman"/>
                <a:cs typeface="Times New Roman"/>
              </a:rPr>
              <a:t>14</a:t>
            </a:r>
            <a:endParaRPr sz="900">
              <a:latin typeface="Times New Roman"/>
              <a:cs typeface="Times New Roman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372E5F-134F-587D-0612-101EE7B1B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7268"/>
            <a:ext cx="10058400" cy="570738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9244" y="1057656"/>
            <a:ext cx="1629155" cy="4739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1557528"/>
            <a:ext cx="10058400" cy="5158740"/>
            <a:chOff x="0" y="1557528"/>
            <a:chExt cx="10058400" cy="515874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69680" y="6182867"/>
              <a:ext cx="312419" cy="3124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557528"/>
              <a:ext cx="10058400" cy="515873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817330" y="1215623"/>
            <a:ext cx="258508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51484" algn="l"/>
                <a:tab pos="1317625" algn="l"/>
                <a:tab pos="2293620" algn="l"/>
              </a:tabLst>
            </a:pPr>
            <a:r>
              <a:rPr sz="1300" b="1" u="heavy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8.2</a:t>
            </a:r>
            <a:r>
              <a:rPr sz="13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sz="13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FIRST</a:t>
            </a:r>
            <a:r>
              <a:rPr sz="13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sz="1300" b="1" u="heavy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LEVEL</a:t>
            </a:r>
            <a:r>
              <a:rPr sz="13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sz="1300" b="1" u="heavy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DFD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EBB9AF-0E4F-3DEE-AA16-FFC0414971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33400"/>
            <a:ext cx="10058400" cy="6705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9244" y="1057656"/>
            <a:ext cx="1629155" cy="4739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69680" y="6182867"/>
            <a:ext cx="312419" cy="31241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097729" y="1090653"/>
            <a:ext cx="150876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9.</a:t>
            </a:r>
            <a:r>
              <a:rPr sz="1300" b="1" u="heavy" spc="-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DATA</a:t>
            </a:r>
            <a:r>
              <a:rPr sz="1300" b="1" u="heavy" spc="39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DICTIONARY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57532" y="6258785"/>
            <a:ext cx="13779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spc="-25" dirty="0">
                <a:solidFill>
                  <a:srgbClr val="FFFFFF"/>
                </a:solidFill>
                <a:latin typeface="Times New Roman"/>
                <a:cs typeface="Times New Roman"/>
              </a:rPr>
              <a:t>16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5413" y="1905972"/>
            <a:ext cx="1559560" cy="16084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95"/>
              </a:spcBef>
              <a:buFont typeface="Segoe UI Symbol"/>
              <a:buChar char="❖"/>
              <a:tabLst>
                <a:tab pos="370205" algn="l"/>
              </a:tabLst>
            </a:pPr>
            <a:r>
              <a:rPr sz="13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TABLE</a:t>
            </a:r>
            <a:r>
              <a:rPr sz="1300" b="1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NAME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75"/>
              </a:spcBef>
              <a:buFont typeface="Segoe UI Symbol"/>
              <a:buChar char="❖"/>
            </a:pPr>
            <a:endParaRPr sz="1300">
              <a:latin typeface="Calibri"/>
              <a:cs typeface="Calibri"/>
            </a:endParaRPr>
          </a:p>
          <a:p>
            <a:pPr marL="739775" lvl="1" indent="-335915">
              <a:lnSpc>
                <a:spcPct val="100000"/>
              </a:lnSpc>
              <a:buAutoNum type="arabicParenR"/>
              <a:tabLst>
                <a:tab pos="739775" algn="l"/>
              </a:tabLst>
            </a:pPr>
            <a:r>
              <a:rPr sz="1300" spc="-10" dirty="0">
                <a:latin typeface="Calibri"/>
                <a:cs typeface="Calibri"/>
              </a:rPr>
              <a:t>users</a:t>
            </a:r>
            <a:endParaRPr sz="1300">
              <a:latin typeface="Calibri"/>
              <a:cs typeface="Calibri"/>
            </a:endParaRPr>
          </a:p>
          <a:p>
            <a:pPr marL="739775" lvl="1" indent="-335915">
              <a:lnSpc>
                <a:spcPct val="100000"/>
              </a:lnSpc>
              <a:spcBef>
                <a:spcPts val="900"/>
              </a:spcBef>
              <a:buAutoNum type="arabicParenR"/>
              <a:tabLst>
                <a:tab pos="739775" algn="l"/>
              </a:tabLst>
            </a:pPr>
            <a:r>
              <a:rPr sz="1300" spc="-10" dirty="0">
                <a:latin typeface="Calibri"/>
                <a:cs typeface="Calibri"/>
              </a:rPr>
              <a:t>accounts</a:t>
            </a:r>
            <a:endParaRPr sz="1300">
              <a:latin typeface="Calibri"/>
              <a:cs typeface="Calibri"/>
            </a:endParaRPr>
          </a:p>
          <a:p>
            <a:pPr marL="739775" lvl="1" indent="-335915">
              <a:lnSpc>
                <a:spcPct val="100000"/>
              </a:lnSpc>
              <a:spcBef>
                <a:spcPts val="805"/>
              </a:spcBef>
              <a:buAutoNum type="arabicParenR"/>
              <a:tabLst>
                <a:tab pos="739775" algn="l"/>
              </a:tabLst>
            </a:pPr>
            <a:r>
              <a:rPr sz="1300" spc="-10" dirty="0">
                <a:latin typeface="Calibri"/>
                <a:cs typeface="Calibri"/>
              </a:rPr>
              <a:t>budgets</a:t>
            </a:r>
            <a:endParaRPr sz="1300">
              <a:latin typeface="Calibri"/>
              <a:cs typeface="Calibri"/>
            </a:endParaRPr>
          </a:p>
          <a:p>
            <a:pPr marL="739775" lvl="1" indent="-335915">
              <a:lnSpc>
                <a:spcPct val="100000"/>
              </a:lnSpc>
              <a:spcBef>
                <a:spcPts val="900"/>
              </a:spcBef>
              <a:buAutoNum type="arabicParenR"/>
              <a:tabLst>
                <a:tab pos="739775" algn="l"/>
              </a:tabLst>
            </a:pPr>
            <a:r>
              <a:rPr sz="1300" spc="-10" dirty="0">
                <a:latin typeface="Calibri"/>
                <a:cs typeface="Calibri"/>
              </a:rPr>
              <a:t>transactions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62712" y="3054095"/>
          <a:ext cx="9508490" cy="2240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4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8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9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73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65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52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2120">
                <a:tc>
                  <a:txBody>
                    <a:bodyPr/>
                    <a:lstStyle/>
                    <a:p>
                      <a:pPr marL="46990">
                        <a:lnSpc>
                          <a:spcPts val="1520"/>
                        </a:lnSpc>
                      </a:pPr>
                      <a:r>
                        <a:rPr sz="1300" b="1" spc="-25" dirty="0">
                          <a:latin typeface="Calibri"/>
                          <a:cs typeface="Calibri"/>
                        </a:rPr>
                        <a:t>Sr.</a:t>
                      </a:r>
                      <a:endParaRPr sz="1300">
                        <a:latin typeface="Calibri"/>
                        <a:cs typeface="Calibri"/>
                      </a:endParaRPr>
                    </a:p>
                    <a:p>
                      <a:pPr marL="4699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00" b="1" spc="-25" dirty="0">
                          <a:latin typeface="Calibri"/>
                          <a:cs typeface="Calibri"/>
                        </a:rPr>
                        <a:t>No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60"/>
                        </a:lnSpc>
                      </a:pPr>
                      <a:r>
                        <a:rPr sz="1300" b="1" spc="-25" dirty="0">
                          <a:latin typeface="Calibri"/>
                          <a:cs typeface="Calibri"/>
                        </a:rPr>
                        <a:t>id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60"/>
                        </a:lnSpc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ClerkUserId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60"/>
                        </a:lnSpc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email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60"/>
                        </a:lnSpc>
                      </a:pPr>
                      <a:r>
                        <a:rPr sz="1300" b="1" spc="-20" dirty="0">
                          <a:latin typeface="Calibri"/>
                          <a:cs typeface="Calibri"/>
                        </a:rPr>
                        <a:t>name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60"/>
                        </a:lnSpc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createAt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5630">
                <a:tc>
                  <a:txBody>
                    <a:bodyPr/>
                    <a:lstStyle/>
                    <a:p>
                      <a:pPr marL="46990">
                        <a:lnSpc>
                          <a:spcPts val="1400"/>
                        </a:lnSpc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1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395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107eb73c-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beee-</a:t>
                      </a:r>
                      <a:endParaRPr sz="1300">
                        <a:latin typeface="Calibri"/>
                        <a:cs typeface="Calibri"/>
                      </a:endParaRPr>
                    </a:p>
                    <a:p>
                      <a:pPr marL="55880" marR="318135">
                        <a:lnSpc>
                          <a:spcPts val="16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4db1-b2b8- 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3a5b9e259cd6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395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user_2skKGwvqb</a:t>
                      </a:r>
                      <a:endParaRPr sz="1300">
                        <a:latin typeface="Calibri"/>
                        <a:cs typeface="Calibri"/>
                      </a:endParaRPr>
                    </a:p>
                    <a:p>
                      <a:pPr marL="55880" marR="46990">
                        <a:lnSpc>
                          <a:spcPts val="1600"/>
                        </a:lnSpc>
                      </a:pPr>
                      <a:r>
                        <a:rPr sz="1300" spc="-25" dirty="0">
                          <a:latin typeface="Calibri"/>
                          <a:cs typeface="Calibri"/>
                        </a:rPr>
                        <a:t>nc2jW5dv5IYKn35 3iP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400"/>
                        </a:lnSpc>
                      </a:pPr>
                      <a:r>
                        <a:rPr sz="1300" u="sng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  <a:hlinkClick r:id="rId3"/>
                        </a:rPr>
                        <a:t>paratedhvanit@gmail.com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40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Dhvanit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Parate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2025-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02-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04</a:t>
                      </a:r>
                      <a:r>
                        <a:rPr sz="1300" spc="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16:01:07.938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5630">
                <a:tc>
                  <a:txBody>
                    <a:bodyPr/>
                    <a:lstStyle/>
                    <a:p>
                      <a:pPr marL="46990">
                        <a:lnSpc>
                          <a:spcPts val="1410"/>
                        </a:lnSpc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405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c8f06132-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08c0-</a:t>
                      </a:r>
                      <a:endParaRPr sz="1300">
                        <a:latin typeface="Calibri"/>
                        <a:cs typeface="Calibri"/>
                      </a:endParaRPr>
                    </a:p>
                    <a:p>
                      <a:pPr marL="55880" marR="335915">
                        <a:lnSpc>
                          <a:spcPts val="16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4cb3-a033- 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ca23cb41182e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405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user_2sToAYnLCj</a:t>
                      </a:r>
                      <a:endParaRPr sz="1300">
                        <a:latin typeface="Calibri"/>
                        <a:cs typeface="Calibri"/>
                      </a:endParaRPr>
                    </a:p>
                    <a:p>
                      <a:pPr marL="55880" marR="128905">
                        <a:lnSpc>
                          <a:spcPts val="1600"/>
                        </a:lnSpc>
                      </a:pPr>
                      <a:r>
                        <a:rPr sz="1300" spc="-20" dirty="0">
                          <a:latin typeface="Calibri"/>
                          <a:cs typeface="Calibri"/>
                        </a:rPr>
                        <a:t>Cvx4iTTZAS7ryEv 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QK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41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dhvanitparate123@gmail.</a:t>
                      </a:r>
                      <a:endParaRPr sz="1300">
                        <a:latin typeface="Calibri"/>
                        <a:cs typeface="Calibri"/>
                      </a:endParaRPr>
                    </a:p>
                    <a:p>
                      <a:pPr marL="54610">
                        <a:lnSpc>
                          <a:spcPct val="100000"/>
                        </a:lnSpc>
                      </a:pPr>
                      <a:r>
                        <a:rPr sz="1300" spc="-25" dirty="0">
                          <a:latin typeface="Calibri"/>
                          <a:cs typeface="Calibri"/>
                        </a:rPr>
                        <a:t>com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41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Dhvanit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Parate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41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2025-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02-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03</a:t>
                      </a:r>
                      <a:r>
                        <a:rPr sz="1300" spc="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12:13:29.027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marL="46990">
                        <a:lnSpc>
                          <a:spcPts val="1410"/>
                        </a:lnSpc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405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25a17f1e-d6b4-</a:t>
                      </a:r>
                      <a:endParaRPr sz="1300">
                        <a:latin typeface="Calibri"/>
                        <a:cs typeface="Calibri"/>
                      </a:endParaRPr>
                    </a:p>
                    <a:p>
                      <a:pPr marL="55880" marR="368935">
                        <a:lnSpc>
                          <a:spcPts val="16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4e5a-a468- 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64b841f3f011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405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user_2vASZZqJdH</a:t>
                      </a:r>
                      <a:endParaRPr sz="1300">
                        <a:latin typeface="Calibri"/>
                        <a:cs typeface="Calibri"/>
                      </a:endParaRPr>
                    </a:p>
                    <a:p>
                      <a:pPr marL="55880" marR="88900">
                        <a:lnSpc>
                          <a:spcPts val="1600"/>
                        </a:lnSpc>
                      </a:pPr>
                      <a:r>
                        <a:rPr sz="1300" spc="-25" dirty="0">
                          <a:latin typeface="Calibri"/>
                          <a:cs typeface="Calibri"/>
                        </a:rPr>
                        <a:t>t2ixMbHpMZlfPw 135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410"/>
                        </a:lnSpc>
                      </a:pPr>
                      <a:r>
                        <a:rPr sz="1300" u="sng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  <a:hlinkClick r:id="rId4"/>
                        </a:rPr>
                        <a:t>rahulzapadiya022@gmail.c</a:t>
                      </a:r>
                      <a:endParaRPr sz="1300">
                        <a:latin typeface="Calibri"/>
                        <a:cs typeface="Calibri"/>
                      </a:endParaRPr>
                    </a:p>
                    <a:p>
                      <a:pPr marL="54610">
                        <a:lnSpc>
                          <a:spcPct val="100000"/>
                        </a:lnSpc>
                      </a:pPr>
                      <a:r>
                        <a:rPr sz="1300" spc="-25" dirty="0">
                          <a:latin typeface="Calibri"/>
                          <a:cs typeface="Calibri"/>
                        </a:rPr>
                        <a:t>om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41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Rahul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zapadiya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41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2025-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04-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02</a:t>
                      </a:r>
                      <a:r>
                        <a:rPr sz="1300" spc="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09:34:47.263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62712" y="1734311"/>
          <a:ext cx="9304019" cy="9391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1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2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820">
                <a:tc>
                  <a:txBody>
                    <a:bodyPr/>
                    <a:lstStyle/>
                    <a:p>
                      <a:pPr marL="54610">
                        <a:lnSpc>
                          <a:spcPts val="1410"/>
                        </a:lnSpc>
                        <a:tabLst>
                          <a:tab pos="1050290" algn="l"/>
                        </a:tabLst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Table</a:t>
                      </a:r>
                      <a:r>
                        <a:rPr sz="1300" b="1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20" dirty="0">
                          <a:latin typeface="Calibri"/>
                          <a:cs typeface="Calibri"/>
                        </a:rPr>
                        <a:t>Name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	:</a:t>
                      </a:r>
                      <a:r>
                        <a:rPr sz="13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0" dirty="0">
                          <a:latin typeface="Calibri"/>
                          <a:cs typeface="Calibri"/>
                        </a:rPr>
                        <a:t>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41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users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54610">
                        <a:lnSpc>
                          <a:spcPts val="1400"/>
                        </a:lnSpc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Primary</a:t>
                      </a:r>
                      <a:r>
                        <a:rPr sz="1300" b="1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Key</a:t>
                      </a:r>
                      <a:r>
                        <a:rPr sz="13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300" b="1" spc="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0" dirty="0">
                          <a:latin typeface="Calibri"/>
                          <a:cs typeface="Calibri"/>
                        </a:rPr>
                        <a:t>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user_id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620">
                <a:tc>
                  <a:txBody>
                    <a:bodyPr/>
                    <a:lstStyle/>
                    <a:p>
                      <a:pPr marL="54610">
                        <a:lnSpc>
                          <a:spcPts val="1400"/>
                        </a:lnSpc>
                        <a:tabLst>
                          <a:tab pos="1052195" algn="l"/>
                        </a:tabLst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Description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	:</a:t>
                      </a:r>
                      <a:r>
                        <a:rPr sz="13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0" dirty="0">
                          <a:latin typeface="Calibri"/>
                          <a:cs typeface="Calibri"/>
                        </a:rPr>
                        <a:t>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40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store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user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information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768069" y="1240054"/>
            <a:ext cx="39941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Users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07780" y="6406896"/>
            <a:ext cx="307848" cy="30937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20040" y="1671827"/>
          <a:ext cx="9388475" cy="1043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51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310">
                <a:tc>
                  <a:txBody>
                    <a:bodyPr/>
                    <a:lstStyle/>
                    <a:p>
                      <a:pPr marL="48260">
                        <a:lnSpc>
                          <a:spcPts val="1410"/>
                        </a:lnSpc>
                        <a:tabLst>
                          <a:tab pos="1043940" algn="l"/>
                        </a:tabLst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Table</a:t>
                      </a:r>
                      <a:r>
                        <a:rPr sz="1300" b="1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20" dirty="0">
                          <a:latin typeface="Calibri"/>
                          <a:cs typeface="Calibri"/>
                        </a:rPr>
                        <a:t>Name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	:</a:t>
                      </a:r>
                      <a:r>
                        <a:rPr sz="13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0" dirty="0">
                          <a:latin typeface="Calibri"/>
                          <a:cs typeface="Calibri"/>
                        </a:rPr>
                        <a:t>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1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accounts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310"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Primary</a:t>
                      </a:r>
                      <a:r>
                        <a:rPr sz="13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Key :</a:t>
                      </a:r>
                      <a:r>
                        <a:rPr sz="13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0" dirty="0">
                          <a:latin typeface="Calibri"/>
                          <a:cs typeface="Calibri"/>
                        </a:rPr>
                        <a:t>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account_id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685"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  <a:tabLst>
                          <a:tab pos="1043940" algn="l"/>
                        </a:tabLst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Description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300" b="1" spc="-25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store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45" dirty="0">
                          <a:latin typeface="Calibri"/>
                          <a:cs typeface="Calibri"/>
                        </a:rPr>
                        <a:t>accounts</a:t>
                      </a:r>
                      <a:r>
                        <a:rPr sz="1300" spc="-1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Information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Details.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554144"/>
              </p:ext>
            </p:extLst>
          </p:nvPr>
        </p:nvGraphicFramePr>
        <p:xfrm>
          <a:off x="320040" y="3185160"/>
          <a:ext cx="9390378" cy="20072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7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87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9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28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596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583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3565">
                <a:tc>
                  <a:txBody>
                    <a:bodyPr/>
                    <a:lstStyle/>
                    <a:p>
                      <a:pPr marL="48260">
                        <a:lnSpc>
                          <a:spcPts val="1520"/>
                        </a:lnSpc>
                      </a:pPr>
                      <a:r>
                        <a:rPr sz="1300" b="1" spc="-25" dirty="0">
                          <a:latin typeface="Calibri"/>
                          <a:cs typeface="Calibri"/>
                        </a:rPr>
                        <a:t>no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60"/>
                        </a:lnSpc>
                      </a:pPr>
                      <a:r>
                        <a:rPr sz="1300" b="1" spc="-25" dirty="0">
                          <a:latin typeface="Calibri"/>
                          <a:cs typeface="Calibri"/>
                        </a:rPr>
                        <a:t>id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60"/>
                        </a:lnSpc>
                      </a:pPr>
                      <a:r>
                        <a:rPr sz="1300" b="1" spc="-20" dirty="0">
                          <a:latin typeface="Calibri"/>
                          <a:cs typeface="Calibri"/>
                        </a:rPr>
                        <a:t>name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60"/>
                        </a:lnSpc>
                      </a:pPr>
                      <a:r>
                        <a:rPr sz="1300" b="1" spc="-20" dirty="0">
                          <a:latin typeface="Calibri"/>
                          <a:cs typeface="Calibri"/>
                        </a:rPr>
                        <a:t>type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60"/>
                        </a:lnSpc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Balance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60"/>
                        </a:lnSpc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userid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46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createdAt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0885"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1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598d5b1e-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597a-</a:t>
                      </a:r>
                      <a:endParaRPr sz="1300">
                        <a:latin typeface="Calibri"/>
                        <a:cs typeface="Calibri"/>
                      </a:endParaRPr>
                    </a:p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4018-a7b4-</a:t>
                      </a:r>
                      <a:endParaRPr sz="1300">
                        <a:latin typeface="Calibri"/>
                        <a:cs typeface="Calibri"/>
                      </a:endParaRPr>
                    </a:p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fdc5ad4a677f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00"/>
                        </a:lnSpc>
                      </a:pPr>
                      <a:r>
                        <a:rPr sz="1300" spc="-20" dirty="0">
                          <a:latin typeface="Calibri"/>
                          <a:cs typeface="Calibri"/>
                        </a:rPr>
                        <a:t>Work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CURRENT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00"/>
                        </a:lnSpc>
                      </a:pPr>
                      <a:r>
                        <a:rPr sz="1300" spc="-20" dirty="0">
                          <a:latin typeface="Calibri"/>
                          <a:cs typeface="Calibri"/>
                        </a:rPr>
                        <a:t>1000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c8f06132-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08c0-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4cb3-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a033-</a:t>
                      </a:r>
                      <a:endParaRPr sz="1300">
                        <a:latin typeface="Calibri"/>
                        <a:cs typeface="Calibri"/>
                      </a:endParaRPr>
                    </a:p>
                    <a:p>
                      <a:pPr marL="54610">
                        <a:lnSpc>
                          <a:spcPct val="1000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ca23cb41182e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2025-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02-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12</a:t>
                      </a:r>
                      <a:r>
                        <a:rPr sz="1300" spc="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05:44:11.78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2785"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395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da65d212-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1c37-</a:t>
                      </a:r>
                      <a:endParaRPr sz="1300">
                        <a:latin typeface="Calibri"/>
                        <a:cs typeface="Calibri"/>
                      </a:endParaRPr>
                    </a:p>
                    <a:p>
                      <a:pPr marL="46990" marR="487680">
                        <a:lnSpc>
                          <a:spcPts val="1600"/>
                        </a:lnSpc>
                        <a:spcBef>
                          <a:spcPts val="10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4be3-aeb3- 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c3709bc7e6d8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Dhvanit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SAVINGS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189892.83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c8f06132-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08c0-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4cb3-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a033-</a:t>
                      </a:r>
                      <a:endParaRPr sz="1300">
                        <a:latin typeface="Calibri"/>
                        <a:cs typeface="Calibri"/>
                      </a:endParaRPr>
                    </a:p>
                    <a:p>
                      <a:pPr marL="54610">
                        <a:lnSpc>
                          <a:spcPct val="1000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ca23cb41182e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2025-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02-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09</a:t>
                      </a:r>
                      <a:r>
                        <a:rPr sz="1300" spc="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16:46:07.267</a:t>
                      </a:r>
                      <a:endParaRPr sz="13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617140" y="1186691"/>
            <a:ext cx="63754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Accounts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7780" y="6406896"/>
            <a:ext cx="307848" cy="30937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20040" y="3486911"/>
          <a:ext cx="9307829" cy="19792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7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9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68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440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9745">
                <a:tc>
                  <a:txBody>
                    <a:bodyPr/>
                    <a:lstStyle/>
                    <a:p>
                      <a:pPr marL="48260">
                        <a:lnSpc>
                          <a:spcPts val="1470"/>
                        </a:lnSpc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Sr. </a:t>
                      </a:r>
                      <a:r>
                        <a:rPr sz="1300" b="1" spc="-25" dirty="0">
                          <a:latin typeface="Calibri"/>
                          <a:cs typeface="Calibri"/>
                        </a:rPr>
                        <a:t>No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70"/>
                        </a:lnSpc>
                      </a:pPr>
                      <a:r>
                        <a:rPr sz="1300" b="1" spc="-25" dirty="0">
                          <a:latin typeface="Calibri"/>
                          <a:cs typeface="Calibri"/>
                        </a:rPr>
                        <a:t>id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530"/>
                        </a:lnSpc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amount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70"/>
                        </a:lnSpc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lastAlert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70"/>
                        </a:lnSpc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UserId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70"/>
                        </a:lnSpc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CreatedAt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835"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1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e7d976cc-f656-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</a:pPr>
                      <a:r>
                        <a:rPr sz="1300" spc="-20" dirty="0">
                          <a:latin typeface="Calibri"/>
                          <a:cs typeface="Calibri"/>
                        </a:rPr>
                        <a:t>3000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2025-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03-28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c8f06132-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08c0-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4cb3-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a033-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2025-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02-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26</a:t>
                      </a:r>
                      <a:r>
                        <a:rPr sz="1300" spc="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12:08:08.155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375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44c0-a9bd-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375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02:28:33.655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375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ca23cb41182e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37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d9f8064b3f24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325">
                <a:tc>
                  <a:txBody>
                    <a:bodyPr/>
                    <a:lstStyle/>
                    <a:p>
                      <a:pPr marL="48260">
                        <a:lnSpc>
                          <a:spcPts val="1410"/>
                        </a:lnSpc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1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bid_product_id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1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Int(3)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1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Foreign</a:t>
                      </a:r>
                      <a:r>
                        <a:rPr sz="13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Key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1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3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store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product</a:t>
                      </a:r>
                      <a:r>
                        <a:rPr sz="13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id.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410"/>
                        </a:lnSpc>
                      </a:pPr>
                      <a:r>
                        <a:rPr sz="1300" spc="-25" dirty="0">
                          <a:latin typeface="Calibri"/>
                          <a:cs typeface="Calibri"/>
                        </a:rPr>
                        <a:t>12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3230"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bid_date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</a:pPr>
                      <a:r>
                        <a:rPr sz="1300" spc="-20" dirty="0">
                          <a:latin typeface="Calibri"/>
                          <a:cs typeface="Calibri"/>
                        </a:rPr>
                        <a:t>date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0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Not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Null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3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store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bid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date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400"/>
                        </a:lnSpc>
                      </a:pPr>
                      <a:r>
                        <a:rPr sz="1300" spc="-25" dirty="0">
                          <a:latin typeface="Calibri"/>
                          <a:cs typeface="Calibri"/>
                        </a:rPr>
                        <a:t>2021-</a:t>
                      </a:r>
                      <a:r>
                        <a:rPr sz="1300" spc="-30" dirty="0">
                          <a:latin typeface="Calibri"/>
                          <a:cs typeface="Calibri"/>
                        </a:rPr>
                        <a:t>12-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02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20040" y="1607819"/>
          <a:ext cx="9304655" cy="1170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67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48260">
                        <a:lnSpc>
                          <a:spcPts val="1470"/>
                        </a:lnSpc>
                        <a:tabLst>
                          <a:tab pos="1165860" algn="l"/>
                        </a:tabLst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Table</a:t>
                      </a:r>
                      <a:r>
                        <a:rPr sz="13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20" dirty="0">
                          <a:latin typeface="Calibri"/>
                          <a:cs typeface="Calibri"/>
                        </a:rPr>
                        <a:t>Name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	:</a:t>
                      </a:r>
                      <a:r>
                        <a:rPr sz="13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0" dirty="0">
                          <a:latin typeface="Calibri"/>
                          <a:cs typeface="Calibri"/>
                        </a:rPr>
                        <a:t>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1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budget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685">
                <a:tc>
                  <a:txBody>
                    <a:bodyPr/>
                    <a:lstStyle/>
                    <a:p>
                      <a:pPr marL="48260">
                        <a:lnSpc>
                          <a:spcPts val="1470"/>
                        </a:lnSpc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Primary</a:t>
                      </a:r>
                      <a:r>
                        <a:rPr sz="13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Key</a:t>
                      </a:r>
                      <a:r>
                        <a:rPr sz="13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3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0" dirty="0">
                          <a:latin typeface="Calibri"/>
                          <a:cs typeface="Calibri"/>
                        </a:rPr>
                        <a:t>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budget_id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955">
                <a:tc>
                  <a:txBody>
                    <a:bodyPr/>
                    <a:lstStyle/>
                    <a:p>
                      <a:pPr marL="48260">
                        <a:lnSpc>
                          <a:spcPts val="1460"/>
                        </a:lnSpc>
                        <a:tabLst>
                          <a:tab pos="1169035" algn="l"/>
                        </a:tabLst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Description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300" b="1" spc="-25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1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store</a:t>
                      </a:r>
                      <a:r>
                        <a:rPr sz="1300" spc="2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information</a:t>
                      </a:r>
                      <a:r>
                        <a:rPr sz="1300" spc="3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300" spc="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all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budget.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819905" y="1145543"/>
            <a:ext cx="50419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10" dirty="0">
                <a:latin typeface="Calibri"/>
                <a:cs typeface="Calibri"/>
              </a:rPr>
              <a:t>Budget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7780" y="6406896"/>
            <a:ext cx="307848" cy="30937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748538" y="1230892"/>
            <a:ext cx="137985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1.</a:t>
            </a:r>
            <a:r>
              <a:rPr sz="1300" b="1" u="heavy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PROJECT</a:t>
            </a:r>
            <a:r>
              <a:rPr sz="13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PROFILE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69680" y="6182867"/>
            <a:ext cx="312419" cy="312419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25424" y="1906523"/>
          <a:ext cx="8376919" cy="44494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17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97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Project</a:t>
                      </a:r>
                      <a:r>
                        <a:rPr sz="1300" spc="3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Profile: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AI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Finance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Platform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805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Objective: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Automate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financial</a:t>
                      </a:r>
                      <a:r>
                        <a:rPr sz="13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tracking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using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AI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(GEMINI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API).</a:t>
                      </a:r>
                      <a:endParaRPr sz="1300">
                        <a:latin typeface="Calibri"/>
                        <a:cs typeface="Calibri"/>
                      </a:endParaRPr>
                    </a:p>
                    <a:p>
                      <a:pPr marL="6985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Manage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budgets,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transactions, and</a:t>
                      </a:r>
                      <a:r>
                        <a:rPr sz="13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generate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alerts/reports.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7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Platform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Application: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Web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base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Application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Front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End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Tool: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Next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JS</a:t>
                      </a:r>
                      <a:r>
                        <a:rPr sz="13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(For</a:t>
                      </a:r>
                      <a:r>
                        <a:rPr sz="13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both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Client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side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Server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side)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Back</a:t>
                      </a:r>
                      <a:r>
                        <a:rPr sz="13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End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Tool: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Supabase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Database,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Clerk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Authenatication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955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Project</a:t>
                      </a:r>
                      <a:r>
                        <a:rPr sz="13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Duration</a:t>
                      </a:r>
                      <a:r>
                        <a:rPr sz="13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0" dirty="0">
                          <a:latin typeface="Calibri"/>
                          <a:cs typeface="Calibri"/>
                        </a:rPr>
                        <a:t>: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6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Months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88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Project</a:t>
                      </a:r>
                      <a:r>
                        <a:rPr sz="13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Guide</a:t>
                      </a:r>
                      <a:r>
                        <a:rPr sz="1300" spc="-50" dirty="0">
                          <a:latin typeface="Calibri"/>
                          <a:cs typeface="Calibri"/>
                        </a:rPr>
                        <a:t> :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ts val="141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Mrs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Vaishali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Patel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68655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Submitted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0" dirty="0">
                          <a:latin typeface="Calibri"/>
                          <a:cs typeface="Calibri"/>
                        </a:rPr>
                        <a:t>: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0" marR="3475990">
                        <a:lnSpc>
                          <a:spcPts val="1660"/>
                        </a:lnSpc>
                      </a:pPr>
                      <a:r>
                        <a:rPr sz="1300" spc="-40" dirty="0">
                          <a:latin typeface="Calibri"/>
                          <a:cs typeface="Calibri"/>
                        </a:rPr>
                        <a:t>Parate</a:t>
                      </a:r>
                      <a:r>
                        <a:rPr sz="13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5" dirty="0">
                          <a:latin typeface="Calibri"/>
                          <a:cs typeface="Calibri"/>
                        </a:rPr>
                        <a:t>Dhvanit</a:t>
                      </a:r>
                      <a:r>
                        <a:rPr sz="13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30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2204030102153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Solanki</a:t>
                      </a:r>
                      <a:r>
                        <a:rPr sz="13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Meet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3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2204030102644</a:t>
                      </a:r>
                      <a:endParaRPr sz="1300">
                        <a:latin typeface="Calibri"/>
                        <a:cs typeface="Calibri"/>
                      </a:endParaRPr>
                    </a:p>
                    <a:p>
                      <a:pPr marL="6985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Zapadiya</a:t>
                      </a:r>
                      <a:r>
                        <a:rPr sz="13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Rahul</a:t>
                      </a:r>
                      <a:r>
                        <a:rPr sz="13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3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2204030102835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Submitted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0" dirty="0">
                          <a:latin typeface="Calibri"/>
                          <a:cs typeface="Calibri"/>
                        </a:rPr>
                        <a:t>: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Department Of</a:t>
                      </a:r>
                      <a:r>
                        <a:rPr sz="13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Computer</a:t>
                      </a:r>
                      <a:r>
                        <a:rPr sz="13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Application</a:t>
                      </a:r>
                      <a:endParaRPr sz="1300">
                        <a:latin typeface="Calibri"/>
                        <a:cs typeface="Calibri"/>
                      </a:endParaRPr>
                    </a:p>
                    <a:p>
                      <a:pPr marR="66040" algn="r">
                        <a:lnSpc>
                          <a:spcPts val="1075"/>
                        </a:lnSpc>
                        <a:spcBef>
                          <a:spcPts val="385"/>
                        </a:spcBef>
                      </a:pPr>
                      <a:r>
                        <a:rPr sz="900" spc="-5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20040" y="1607819"/>
          <a:ext cx="9304655" cy="1170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67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48260">
                        <a:lnSpc>
                          <a:spcPts val="1470"/>
                        </a:lnSpc>
                        <a:tabLst>
                          <a:tab pos="1165860" algn="l"/>
                        </a:tabLst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Table</a:t>
                      </a:r>
                      <a:r>
                        <a:rPr sz="13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20" dirty="0">
                          <a:latin typeface="Calibri"/>
                          <a:cs typeface="Calibri"/>
                        </a:rPr>
                        <a:t>Name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	:</a:t>
                      </a:r>
                      <a:r>
                        <a:rPr sz="13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0" dirty="0">
                          <a:latin typeface="Calibri"/>
                          <a:cs typeface="Calibri"/>
                        </a:rPr>
                        <a:t>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1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transactions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685">
                <a:tc>
                  <a:txBody>
                    <a:bodyPr/>
                    <a:lstStyle/>
                    <a:p>
                      <a:pPr marL="48260">
                        <a:lnSpc>
                          <a:spcPts val="1470"/>
                        </a:lnSpc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Primary</a:t>
                      </a:r>
                      <a:r>
                        <a:rPr sz="13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Key</a:t>
                      </a:r>
                      <a:r>
                        <a:rPr sz="13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3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0" dirty="0">
                          <a:latin typeface="Calibri"/>
                          <a:cs typeface="Calibri"/>
                        </a:rPr>
                        <a:t>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transaction_jd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955">
                <a:tc>
                  <a:txBody>
                    <a:bodyPr/>
                    <a:lstStyle/>
                    <a:p>
                      <a:pPr marL="48260">
                        <a:lnSpc>
                          <a:spcPts val="1460"/>
                        </a:lnSpc>
                        <a:tabLst>
                          <a:tab pos="1169035" algn="l"/>
                        </a:tabLst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Description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300" b="1" spc="-25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1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store</a:t>
                      </a:r>
                      <a:r>
                        <a:rPr sz="1300" spc="3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information</a:t>
                      </a:r>
                      <a:r>
                        <a:rPr sz="1300" spc="3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300" spc="145" dirty="0">
                          <a:latin typeface="Calibri"/>
                          <a:cs typeface="Calibri"/>
                        </a:rPr>
                        <a:t> 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1300" spc="140" dirty="0">
                          <a:latin typeface="Calibri"/>
                          <a:cs typeface="Calibri"/>
                        </a:rPr>
                        <a:t> 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r a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n s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a c t i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0" dirty="0">
                          <a:latin typeface="Calibri"/>
                          <a:cs typeface="Calibri"/>
                        </a:rPr>
                        <a:t>.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553168" y="1145543"/>
            <a:ext cx="871219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10" dirty="0">
                <a:latin typeface="Calibri"/>
                <a:cs typeface="Calibri"/>
              </a:rPr>
              <a:t>Transactions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7780" y="6406896"/>
            <a:ext cx="307848" cy="309371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20040" y="2962655"/>
          <a:ext cx="9298303" cy="3734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5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1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69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198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95630">
                <a:tc>
                  <a:txBody>
                    <a:bodyPr/>
                    <a:lstStyle/>
                    <a:p>
                      <a:pPr marL="48260">
                        <a:lnSpc>
                          <a:spcPts val="1470"/>
                        </a:lnSpc>
                      </a:pPr>
                      <a:r>
                        <a:rPr sz="1300" b="1" spc="-25" dirty="0">
                          <a:latin typeface="Calibri"/>
                          <a:cs typeface="Calibri"/>
                        </a:rPr>
                        <a:t>Sr.</a:t>
                      </a:r>
                      <a:endParaRPr sz="1300">
                        <a:latin typeface="Calibri"/>
                        <a:cs typeface="Calibri"/>
                      </a:endParaRPr>
                    </a:p>
                    <a:p>
                      <a:pPr marL="4826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300" b="1" spc="-25" dirty="0">
                          <a:latin typeface="Calibri"/>
                          <a:cs typeface="Calibri"/>
                        </a:rPr>
                        <a:t>No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470"/>
                        </a:lnSpc>
                      </a:pPr>
                      <a:r>
                        <a:rPr sz="1300" b="1" spc="-25" dirty="0">
                          <a:latin typeface="Calibri"/>
                          <a:cs typeface="Calibri"/>
                        </a:rPr>
                        <a:t>id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530"/>
                        </a:lnSpc>
                      </a:pPr>
                      <a:r>
                        <a:rPr sz="1300" b="1" spc="-20" dirty="0">
                          <a:latin typeface="Calibri"/>
                          <a:cs typeface="Calibri"/>
                        </a:rPr>
                        <a:t>Type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70"/>
                        </a:lnSpc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amount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470"/>
                        </a:lnSpc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Description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70"/>
                        </a:lnSpc>
                      </a:pPr>
                      <a:r>
                        <a:rPr sz="1300" b="1" spc="-20" dirty="0">
                          <a:latin typeface="Calibri"/>
                          <a:cs typeface="Calibri"/>
                        </a:rPr>
                        <a:t>date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70"/>
                        </a:lnSpc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category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835"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1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7953f50e-c580-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EXPENSE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00"/>
                        </a:lnSpc>
                      </a:pPr>
                      <a:r>
                        <a:rPr sz="1300" spc="-25" dirty="0">
                          <a:latin typeface="Calibri"/>
                          <a:cs typeface="Calibri"/>
                        </a:rPr>
                        <a:t>500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40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Paid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Dinner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2025-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04-02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400"/>
                        </a:lnSpc>
                      </a:pPr>
                      <a:r>
                        <a:rPr sz="1300" spc="-20" dirty="0">
                          <a:latin typeface="Calibri"/>
                          <a:cs typeface="Calibri"/>
                        </a:rPr>
                        <a:t>food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375"/>
                        </a:lnSpc>
                      </a:pPr>
                      <a:r>
                        <a:rPr sz="1300" spc="-25" dirty="0">
                          <a:latin typeface="Calibri"/>
                          <a:cs typeface="Calibri"/>
                        </a:rPr>
                        <a:t>473d-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ac37-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375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10:06:47.589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37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24996ef47ee5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4470">
                <a:tc>
                  <a:txBody>
                    <a:bodyPr/>
                    <a:lstStyle/>
                    <a:p>
                      <a:pPr marL="48260">
                        <a:lnSpc>
                          <a:spcPts val="1410"/>
                        </a:lnSpc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41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8e64f72c-fcf3-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1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EXPENSE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10"/>
                        </a:lnSpc>
                      </a:pPr>
                      <a:r>
                        <a:rPr sz="1300" spc="-25" dirty="0">
                          <a:latin typeface="Calibri"/>
                          <a:cs typeface="Calibri"/>
                        </a:rPr>
                        <a:t>100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41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Shopping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Home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41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2025-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04-02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41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groceries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93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37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40ea-9ea2-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37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09:38:28.976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37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40e7d7dff596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4470">
                <a:tc>
                  <a:txBody>
                    <a:bodyPr/>
                    <a:lstStyle/>
                    <a:p>
                      <a:pPr marL="48260">
                        <a:lnSpc>
                          <a:spcPts val="1410"/>
                        </a:lnSpc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41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7e8528cc-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858a-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1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INCOME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1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6999.97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41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Received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Salary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(Recurring)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41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2025-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03-12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41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salary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93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37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48fa-84cc-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37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13:48:28.658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2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37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5b5c6363f784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4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cf08dc6a-5693-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EXPENSE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00"/>
                        </a:lnSpc>
                      </a:pPr>
                      <a:r>
                        <a:rPr sz="1300" spc="-25" dirty="0">
                          <a:latin typeface="Calibri"/>
                          <a:cs typeface="Calibri"/>
                        </a:rPr>
                        <a:t>20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Gifts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2025-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03-10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gifts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37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4198-b5e1-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37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07:17:09.544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375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97d442d3f568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3835"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5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217fdd6d-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EXPENSE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269.77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40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2.77L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Petrol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2025-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03-08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4">
                  <a:txBody>
                    <a:bodyPr/>
                    <a:lstStyle/>
                    <a:p>
                      <a:pPr marL="5588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transportation</a:t>
                      </a:r>
                      <a:endParaRPr sz="13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273050" algn="ctr">
                        <a:lnSpc>
                          <a:spcPct val="100000"/>
                        </a:lnSpc>
                      </a:pPr>
                      <a:r>
                        <a:rPr sz="900" spc="-2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20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93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375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ed19-4eba-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375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00:00:00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35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ac54-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01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245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4fda252726cb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106651" y="3722579"/>
            <a:ext cx="139827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u="heavy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10.</a:t>
            </a:r>
            <a:r>
              <a:rPr sz="1300" b="1" u="heavy" spc="15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35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WEBSITE</a:t>
            </a:r>
            <a:r>
              <a:rPr sz="1300" b="1" u="heavy" spc="-95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10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DESIGN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7780" y="6406896"/>
            <a:ext cx="307848" cy="30937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992588" y="6471917"/>
            <a:ext cx="1377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FFFFFF"/>
                </a:solidFill>
                <a:latin typeface="Times New Roman"/>
                <a:cs typeface="Times New Roman"/>
              </a:rPr>
              <a:t>21</a:t>
            </a:r>
            <a:endParaRPr sz="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91641" y="6900095"/>
            <a:ext cx="8310880" cy="829944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2099"/>
              </a:lnSpc>
              <a:spcBef>
                <a:spcPts val="60"/>
              </a:spcBef>
            </a:pP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Description:</a:t>
            </a:r>
            <a:r>
              <a:rPr sz="1300" spc="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-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The</a:t>
            </a:r>
            <a:r>
              <a:rPr sz="1300" spc="-6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Welth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Login</a:t>
            </a:r>
            <a:r>
              <a:rPr sz="1300" spc="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page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features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clean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interface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with the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platform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logo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at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the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top left.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Users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can</a:t>
            </a:r>
            <a:r>
              <a:rPr sz="1300" spc="-3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sign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in</a:t>
            </a:r>
            <a:r>
              <a:rPr sz="1300" spc="-10" dirty="0">
                <a:latin typeface="Calibri"/>
                <a:cs typeface="Calibri"/>
              </a:rPr>
              <a:t> either </a:t>
            </a:r>
            <a:r>
              <a:rPr sz="1300" dirty="0">
                <a:latin typeface="Calibri"/>
                <a:cs typeface="Calibri"/>
              </a:rPr>
              <a:t>through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Google</a:t>
            </a:r>
            <a:r>
              <a:rPr sz="1300" spc="4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authentication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or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by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entering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their email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address.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The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page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includes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Welcome</a:t>
            </a:r>
            <a:r>
              <a:rPr sz="1300" spc="3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message,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prominent </a:t>
            </a:r>
            <a:r>
              <a:rPr sz="1300" dirty="0">
                <a:latin typeface="Calibri"/>
                <a:cs typeface="Calibri"/>
              </a:rPr>
              <a:t>continue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button,</a:t>
            </a:r>
            <a:r>
              <a:rPr sz="1300" spc="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and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an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sign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up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for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new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Users. The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authentication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is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secured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by Clerk,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as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indicated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at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the</a:t>
            </a:r>
            <a:r>
              <a:rPr sz="1300" spc="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bottom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of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spc="-25" dirty="0">
                <a:latin typeface="Calibri"/>
                <a:cs typeface="Calibri"/>
              </a:rPr>
              <a:t>the </a:t>
            </a:r>
            <a:r>
              <a:rPr sz="1300" dirty="0">
                <a:latin typeface="Calibri"/>
                <a:cs typeface="Calibri"/>
              </a:rPr>
              <a:t>login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card.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96751" y="1246082"/>
            <a:ext cx="75184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dirty="0">
                <a:latin typeface="Calibri"/>
                <a:cs typeface="Calibri"/>
              </a:rPr>
              <a:t>Login</a:t>
            </a:r>
            <a:r>
              <a:rPr sz="1300" b="1" spc="-20" dirty="0">
                <a:latin typeface="Calibri"/>
                <a:cs typeface="Calibri"/>
              </a:rPr>
              <a:t> page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7780" y="6406896"/>
            <a:ext cx="307848" cy="30937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994087" y="6473418"/>
            <a:ext cx="1377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FFFFFF"/>
                </a:solidFill>
                <a:latin typeface="Times New Roman"/>
                <a:cs typeface="Times New Roman"/>
              </a:rPr>
              <a:t>22</a:t>
            </a:r>
            <a:endParaRPr sz="9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1534667"/>
            <a:ext cx="10058400" cy="538581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05800" y="41148"/>
            <a:ext cx="1658111" cy="48310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08076"/>
            <a:ext cx="10050779" cy="544372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2642" y="6075657"/>
            <a:ext cx="967613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Description: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-</a:t>
            </a:r>
            <a:endParaRPr sz="18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Welth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Email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Verification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page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presents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minimal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professional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layout.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At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top,</a:t>
            </a:r>
            <a:r>
              <a:rPr sz="1800" spc="-25" dirty="0">
                <a:latin typeface="Arial MT"/>
                <a:cs typeface="Arial MT"/>
              </a:rPr>
              <a:t> the </a:t>
            </a:r>
            <a:r>
              <a:rPr sz="1800" dirty="0">
                <a:latin typeface="Arial MT"/>
                <a:cs typeface="Arial MT"/>
              </a:rPr>
              <a:t>Welth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logo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placed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left,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while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Silver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Oak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University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emblem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right.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page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development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mode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59575" y="5708358"/>
            <a:ext cx="480885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Description:</a:t>
            </a:r>
            <a:r>
              <a:rPr sz="1300" spc="2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-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This</a:t>
            </a:r>
            <a:r>
              <a:rPr sz="1300" spc="-7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is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Our</a:t>
            </a:r>
            <a:r>
              <a:rPr sz="1300" spc="-5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After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Login website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Interface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In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Our</a:t>
            </a:r>
            <a:r>
              <a:rPr sz="1300" spc="-5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finance</a:t>
            </a:r>
            <a:r>
              <a:rPr sz="1300" spc="-7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App.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40533" y="1378687"/>
            <a:ext cx="142875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dirty="0">
                <a:latin typeface="Calibri"/>
                <a:cs typeface="Calibri"/>
              </a:rPr>
              <a:t>After</a:t>
            </a:r>
            <a:r>
              <a:rPr sz="1300" b="1" spc="20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Login</a:t>
            </a:r>
            <a:r>
              <a:rPr sz="1300" b="1" spc="-10" dirty="0">
                <a:latin typeface="Calibri"/>
                <a:cs typeface="Calibri"/>
              </a:rPr>
              <a:t> Interface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8259" y="1815083"/>
            <a:ext cx="7659623" cy="37947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07780" y="6406896"/>
            <a:ext cx="307848" cy="30937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49625" y="5322749"/>
            <a:ext cx="8926830" cy="62230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0"/>
              </a:spcBef>
            </a:pP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Description:</a:t>
            </a:r>
            <a:r>
              <a:rPr sz="1300" spc="10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-</a:t>
            </a:r>
            <a:r>
              <a:rPr sz="1300" spc="4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The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Welth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platform showcases</a:t>
            </a:r>
            <a:r>
              <a:rPr sz="1300" spc="-5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six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key</a:t>
            </a:r>
            <a:r>
              <a:rPr sz="1300" spc="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features: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Advanced</a:t>
            </a:r>
            <a:r>
              <a:rPr sz="1300" spc="-8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Analytics</a:t>
            </a:r>
            <a:r>
              <a:rPr sz="1300" spc="-10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for</a:t>
            </a:r>
            <a:r>
              <a:rPr sz="1300" spc="-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spending</a:t>
            </a:r>
            <a:r>
              <a:rPr sz="1300" spc="-7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insights,</a:t>
            </a:r>
            <a:r>
              <a:rPr sz="1300" spc="-114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AI</a:t>
            </a:r>
            <a:r>
              <a:rPr sz="1300" spc="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Powered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Receipt</a:t>
            </a:r>
            <a:r>
              <a:rPr sz="1300" spc="-6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Scanner,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Intelligent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Budget</a:t>
            </a:r>
            <a:r>
              <a:rPr sz="1300" spc="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Planning,</a:t>
            </a:r>
            <a:r>
              <a:rPr sz="1300" spc="-6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Multi-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Account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Supports,</a:t>
            </a:r>
            <a:r>
              <a:rPr sz="1300" spc="-5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Multi</a:t>
            </a:r>
            <a:r>
              <a:rPr sz="1300" spc="3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Currency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capabilities,</a:t>
            </a:r>
            <a:r>
              <a:rPr sz="1300" spc="2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and</a:t>
            </a:r>
            <a:r>
              <a:rPr sz="1300" spc="2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Automated</a:t>
            </a:r>
            <a:r>
              <a:rPr sz="1300" spc="3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Insights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that</a:t>
            </a:r>
            <a:r>
              <a:rPr sz="1300" spc="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deliver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Personalized</a:t>
            </a:r>
            <a:r>
              <a:rPr sz="1300" spc="-5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financial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recommendations</a:t>
            </a:r>
            <a:r>
              <a:rPr sz="1300" spc="-9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all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Presented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in</a:t>
            </a:r>
            <a:r>
              <a:rPr sz="1300" spc="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a</a:t>
            </a:r>
            <a:r>
              <a:rPr sz="1300" spc="3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clean,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 user-friendly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grid</a:t>
            </a:r>
            <a:r>
              <a:rPr sz="1300" spc="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layout.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89485" y="1378687"/>
            <a:ext cx="139065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dirty="0">
                <a:latin typeface="Calibri"/>
                <a:cs typeface="Calibri"/>
              </a:rPr>
              <a:t>Features</a:t>
            </a:r>
            <a:r>
              <a:rPr sz="1300" b="1" spc="10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In </a:t>
            </a:r>
            <a:r>
              <a:rPr sz="1300" b="1" spc="-10" dirty="0">
                <a:latin typeface="Calibri"/>
                <a:cs typeface="Calibri"/>
              </a:rPr>
              <a:t>Website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5591" y="1872995"/>
            <a:ext cx="9201911" cy="340004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07780" y="6406896"/>
            <a:ext cx="307848" cy="30937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63367" y="5322749"/>
            <a:ext cx="8685530" cy="829944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2099"/>
              </a:lnSpc>
              <a:spcBef>
                <a:spcPts val="60"/>
              </a:spcBef>
            </a:pP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Description:</a:t>
            </a:r>
            <a:r>
              <a:rPr sz="1300" spc="9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-</a:t>
            </a:r>
            <a:r>
              <a:rPr sz="1300" spc="4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The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“Create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New</a:t>
            </a:r>
            <a:r>
              <a:rPr sz="1300" spc="-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Account”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section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providesoptions</a:t>
            </a:r>
            <a:r>
              <a:rPr sz="1300" spc="-5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for</a:t>
            </a:r>
            <a:r>
              <a:rPr sz="1300" spc="-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setting</a:t>
            </a:r>
            <a:r>
              <a:rPr sz="1300" spc="-6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up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 either</a:t>
            </a:r>
            <a:r>
              <a:rPr sz="1300" spc="-6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a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Current</a:t>
            </a:r>
            <a:r>
              <a:rPr sz="1300" spc="-6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Or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Savings</a:t>
            </a:r>
            <a:r>
              <a:rPr sz="1300" spc="-6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account</a:t>
            </a:r>
            <a:r>
              <a:rPr sz="1300" spc="-6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in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welth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platform.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Users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can</a:t>
            </a:r>
            <a:r>
              <a:rPr sz="1300" spc="-6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name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their</a:t>
            </a:r>
            <a:r>
              <a:rPr sz="1300" spc="-5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account,</a:t>
            </a:r>
            <a:r>
              <a:rPr sz="1300" spc="-5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select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account</a:t>
            </a:r>
            <a:r>
              <a:rPr sz="1300" spc="-6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type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 form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the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dropdown</a:t>
            </a:r>
            <a:r>
              <a:rPr sz="1300" spc="-6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menu,</a:t>
            </a:r>
            <a:r>
              <a:rPr sz="1300" spc="-5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set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an</a:t>
            </a:r>
            <a:r>
              <a:rPr sz="1300" spc="-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initial</a:t>
            </a:r>
            <a:r>
              <a:rPr sz="1300" spc="-1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balance,</a:t>
            </a:r>
            <a:r>
              <a:rPr sz="1300" spc="-114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and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choose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whether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to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make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it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the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default</a:t>
            </a:r>
            <a:r>
              <a:rPr sz="1300" spc="-8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accounts</a:t>
            </a:r>
            <a:r>
              <a:rPr sz="1300" spc="-7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for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transactions.</a:t>
            </a:r>
            <a:r>
              <a:rPr sz="1300" spc="-8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This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functionality</a:t>
            </a:r>
            <a:r>
              <a:rPr sz="1300" spc="-114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allows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users</a:t>
            </a:r>
            <a:r>
              <a:rPr sz="1300" spc="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to</a:t>
            </a:r>
            <a:r>
              <a:rPr sz="1300" spc="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Organize</a:t>
            </a:r>
            <a:r>
              <a:rPr sz="1300" spc="-6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their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finances</a:t>
            </a:r>
            <a:r>
              <a:rPr sz="1300" spc="-7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by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account</a:t>
            </a:r>
            <a:r>
              <a:rPr sz="1300" spc="-5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type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for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better</a:t>
            </a:r>
            <a:r>
              <a:rPr sz="1300" spc="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financial management.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91012" y="1349755"/>
            <a:ext cx="144335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dirty="0">
                <a:latin typeface="Calibri"/>
                <a:cs typeface="Calibri"/>
              </a:rPr>
              <a:t>Create Account</a:t>
            </a:r>
            <a:r>
              <a:rPr sz="1300" b="1" spc="20" dirty="0">
                <a:latin typeface="Calibri"/>
                <a:cs typeface="Calibri"/>
              </a:rPr>
              <a:t> </a:t>
            </a:r>
            <a:r>
              <a:rPr sz="1300" b="1" spc="-20" dirty="0">
                <a:latin typeface="Calibri"/>
                <a:cs typeface="Calibri"/>
              </a:rPr>
              <a:t>Page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2751" y="1737360"/>
            <a:ext cx="8619744" cy="35417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07780" y="6406896"/>
            <a:ext cx="307848" cy="30937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68487" y="5882101"/>
            <a:ext cx="576199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Description: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-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It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is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our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Dashboard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page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that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user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can</a:t>
            </a:r>
            <a:r>
              <a:rPr sz="1300" spc="-5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create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and</a:t>
            </a:r>
            <a:r>
              <a:rPr sz="1300" spc="-5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manage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their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account.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61661" y="1380214"/>
            <a:ext cx="113538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u="heavy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Dashboard</a:t>
            </a:r>
            <a:r>
              <a:rPr sz="1300" b="1" u="heavy" spc="15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20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Page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4151" y="1871472"/>
            <a:ext cx="8420099" cy="370636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07780" y="6406896"/>
            <a:ext cx="307848" cy="30937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63367" y="5703787"/>
            <a:ext cx="8629650" cy="829944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65"/>
              </a:spcBef>
            </a:pP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Description:</a:t>
            </a:r>
            <a:r>
              <a:rPr sz="1300" spc="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-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The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“Add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Transaction”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page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provides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 a</a:t>
            </a:r>
            <a:r>
              <a:rPr sz="1300" spc="-5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user-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friendly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interface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for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 recorfing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financial</a:t>
            </a:r>
            <a:r>
              <a:rPr sz="1300" spc="-6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activities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in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the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Welth</a:t>
            </a:r>
            <a:r>
              <a:rPr sz="1300" spc="-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Platform. Users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Can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either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manually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input</a:t>
            </a:r>
            <a:r>
              <a:rPr sz="1300" spc="-5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transaction</a:t>
            </a:r>
            <a:r>
              <a:rPr sz="1300" spc="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details(type,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amount,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account,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category,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date,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and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description)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or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use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the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 “Scan</a:t>
            </a:r>
            <a:r>
              <a:rPr sz="1300" spc="-5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Receipt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With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AI”</a:t>
            </a:r>
            <a:r>
              <a:rPr sz="1300" spc="-5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features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for</a:t>
            </a:r>
            <a:r>
              <a:rPr sz="1300" spc="-5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automated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data</a:t>
            </a:r>
            <a:r>
              <a:rPr sz="1300" spc="-5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extraction.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The</a:t>
            </a:r>
            <a:r>
              <a:rPr sz="1300" spc="-6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page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also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includes</a:t>
            </a:r>
            <a:r>
              <a:rPr sz="1300" spc="-5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an</a:t>
            </a:r>
            <a:r>
              <a:rPr sz="1300" spc="-6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option</a:t>
            </a:r>
            <a:r>
              <a:rPr sz="1300" spc="-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to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set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up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recurring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transaction</a:t>
            </a:r>
            <a:r>
              <a:rPr sz="1300" spc="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for</a:t>
            </a:r>
            <a:r>
              <a:rPr sz="1300" spc="-5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regular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payments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or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income.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78508" y="1238669"/>
            <a:ext cx="1658112" cy="2122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dirty="0">
                <a:latin typeface="Calibri"/>
                <a:cs typeface="Calibri"/>
              </a:rPr>
              <a:t>Add</a:t>
            </a:r>
            <a:r>
              <a:rPr sz="1300" b="1" spc="-5" dirty="0">
                <a:latin typeface="Calibri"/>
                <a:cs typeface="Calibri"/>
              </a:rPr>
              <a:t> </a:t>
            </a:r>
            <a:r>
              <a:rPr lang="en-US" sz="1300" b="1" spc="-20" dirty="0">
                <a:latin typeface="Calibri"/>
                <a:cs typeface="Calibri"/>
              </a:rPr>
              <a:t>Transaction Page</a:t>
            </a:r>
            <a:endParaRPr sz="1300" dirty="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6675" y="1580388"/>
            <a:ext cx="8075675" cy="408127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07780" y="6406896"/>
            <a:ext cx="307848" cy="30937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61840" y="5266442"/>
            <a:ext cx="558609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Description:</a:t>
            </a:r>
            <a:r>
              <a:rPr sz="1300" spc="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-</a:t>
            </a:r>
            <a:r>
              <a:rPr sz="1300" spc="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Its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Our</a:t>
            </a:r>
            <a:r>
              <a:rPr sz="1300" spc="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Account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page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user</a:t>
            </a:r>
            <a:r>
              <a:rPr sz="1300" spc="-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can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see their</a:t>
            </a:r>
            <a:r>
              <a:rPr sz="1300" spc="-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transactions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and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statements.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60134" y="1378687"/>
            <a:ext cx="95123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dirty="0">
                <a:latin typeface="Calibri"/>
                <a:cs typeface="Calibri"/>
              </a:rPr>
              <a:t>Account</a:t>
            </a:r>
            <a:r>
              <a:rPr sz="1300" b="1" spc="5" dirty="0">
                <a:latin typeface="Calibri"/>
                <a:cs typeface="Calibri"/>
              </a:rPr>
              <a:t> </a:t>
            </a:r>
            <a:r>
              <a:rPr sz="1300" b="1" spc="-20" dirty="0">
                <a:latin typeface="Calibri"/>
                <a:cs typeface="Calibri"/>
              </a:rPr>
              <a:t>Page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5800" y="1819655"/>
            <a:ext cx="8686800" cy="326593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07780" y="6406896"/>
            <a:ext cx="307848" cy="30937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840992" y="1242059"/>
            <a:ext cx="6377940" cy="387350"/>
          </a:xfrm>
          <a:prstGeom prst="rect">
            <a:avLst/>
          </a:prstGeom>
          <a:solidFill>
            <a:srgbClr val="FFFFFF"/>
          </a:solidFill>
          <a:ln w="25907">
            <a:solidFill>
              <a:srgbClr val="3F3F3F"/>
            </a:solidFill>
          </a:ln>
        </p:spPr>
        <p:txBody>
          <a:bodyPr vert="horz" wrap="square" lIns="0" tIns="87630" rIns="0" bIns="0" rtlCol="0">
            <a:spAutoFit/>
          </a:bodyPr>
          <a:lstStyle/>
          <a:p>
            <a:pPr marL="2008505">
              <a:lnSpc>
                <a:spcPct val="100000"/>
              </a:lnSpc>
              <a:spcBef>
                <a:spcPts val="690"/>
              </a:spcBef>
            </a:pPr>
            <a:r>
              <a:rPr sz="13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2.</a:t>
            </a:r>
            <a:r>
              <a:rPr sz="1300" b="1" u="heavy" spc="-7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EXISTING</a:t>
            </a:r>
            <a:r>
              <a:rPr sz="1300" b="1" u="heavy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SYSTEM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3387" y="2460743"/>
            <a:ext cx="5561965" cy="23945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4320" indent="-251460">
              <a:lnSpc>
                <a:spcPct val="100000"/>
              </a:lnSpc>
              <a:spcBef>
                <a:spcPts val="95"/>
              </a:spcBef>
              <a:buFont typeface="Segoe UI"/>
              <a:buChar char="□"/>
              <a:tabLst>
                <a:tab pos="274320" algn="l"/>
              </a:tabLst>
            </a:pPr>
            <a:r>
              <a:rPr sz="1300" dirty="0">
                <a:latin typeface="Calibri"/>
                <a:cs typeface="Calibri"/>
              </a:rPr>
              <a:t>Most</a:t>
            </a:r>
            <a:r>
              <a:rPr sz="1300" spc="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financial</a:t>
            </a:r>
            <a:r>
              <a:rPr sz="1300" spc="-4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tracking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systems require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manual</a:t>
            </a:r>
            <a:r>
              <a:rPr sz="1300" spc="-3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input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of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transaction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details.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80"/>
              </a:spcBef>
              <a:buFont typeface="Segoe UI"/>
              <a:buChar char="□"/>
            </a:pPr>
            <a:endParaRPr sz="1300">
              <a:latin typeface="Calibri"/>
              <a:cs typeface="Calibri"/>
            </a:endParaRPr>
          </a:p>
          <a:p>
            <a:pPr marL="229235" indent="-216535">
              <a:lnSpc>
                <a:spcPct val="100000"/>
              </a:lnSpc>
              <a:buFont typeface="Segoe UI"/>
              <a:buChar char="□"/>
              <a:tabLst>
                <a:tab pos="229235" algn="l"/>
              </a:tabLst>
            </a:pPr>
            <a:r>
              <a:rPr sz="1300" dirty="0">
                <a:latin typeface="Calibri"/>
                <a:cs typeface="Calibri"/>
              </a:rPr>
              <a:t>Receipt data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needs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to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be</a:t>
            </a:r>
            <a:r>
              <a:rPr sz="1300" spc="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manually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which</a:t>
            </a:r>
            <a:r>
              <a:rPr sz="1300" spc="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is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time-</a:t>
            </a:r>
            <a:r>
              <a:rPr sz="1300" dirty="0">
                <a:latin typeface="Calibri"/>
                <a:cs typeface="Calibri"/>
              </a:rPr>
              <a:t>consuming</a:t>
            </a:r>
            <a:r>
              <a:rPr sz="1300" spc="3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and </a:t>
            </a:r>
            <a:r>
              <a:rPr sz="1300" spc="-10" dirty="0">
                <a:latin typeface="Calibri"/>
                <a:cs typeface="Calibri"/>
              </a:rPr>
              <a:t>error-prone.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70"/>
              </a:spcBef>
              <a:buFont typeface="Segoe UI"/>
              <a:buChar char="□"/>
            </a:pPr>
            <a:endParaRPr sz="1300">
              <a:latin typeface="Calibri"/>
              <a:cs typeface="Calibri"/>
            </a:endParaRPr>
          </a:p>
          <a:p>
            <a:pPr marL="229235" indent="-216535">
              <a:lnSpc>
                <a:spcPct val="100000"/>
              </a:lnSpc>
              <a:buFont typeface="Segoe UI"/>
              <a:buChar char="□"/>
              <a:tabLst>
                <a:tab pos="229235" algn="l"/>
              </a:tabLst>
            </a:pPr>
            <a:r>
              <a:rPr sz="1300" dirty="0">
                <a:latin typeface="Calibri"/>
                <a:cs typeface="Calibri"/>
              </a:rPr>
              <a:t>Budget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tracking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often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requires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separate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spreadsheets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or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applications.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70"/>
              </a:spcBef>
              <a:buFont typeface="Segoe UI"/>
              <a:buChar char="□"/>
            </a:pPr>
            <a:endParaRPr sz="1300">
              <a:latin typeface="Calibri"/>
              <a:cs typeface="Calibri"/>
            </a:endParaRPr>
          </a:p>
          <a:p>
            <a:pPr marL="274320" indent="-251460">
              <a:lnSpc>
                <a:spcPct val="100000"/>
              </a:lnSpc>
              <a:spcBef>
                <a:spcPts val="5"/>
              </a:spcBef>
              <a:buFont typeface="Segoe UI"/>
              <a:buChar char="□"/>
              <a:tabLst>
                <a:tab pos="274320" algn="l"/>
              </a:tabLst>
            </a:pPr>
            <a:r>
              <a:rPr sz="1300" dirty="0">
                <a:latin typeface="Calibri"/>
                <a:cs typeface="Calibri"/>
              </a:rPr>
              <a:t>Many</a:t>
            </a:r>
            <a:r>
              <a:rPr sz="1300" spc="-7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existing</a:t>
            </a:r>
            <a:r>
              <a:rPr sz="1300" spc="-4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systems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lack</a:t>
            </a:r>
            <a:r>
              <a:rPr sz="1300" spc="-7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intelligent</a:t>
            </a:r>
            <a:r>
              <a:rPr sz="1300" spc="-3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notification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systems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for</a:t>
            </a:r>
            <a:r>
              <a:rPr sz="1300" spc="-7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budget</a:t>
            </a:r>
            <a:r>
              <a:rPr sz="1300" spc="-5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overruns.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5"/>
              </a:spcBef>
              <a:buFont typeface="Segoe UI"/>
              <a:buChar char="□"/>
            </a:pPr>
            <a:endParaRPr sz="1300">
              <a:latin typeface="Calibri"/>
              <a:cs typeface="Calibri"/>
            </a:endParaRPr>
          </a:p>
          <a:p>
            <a:pPr marL="274320" indent="-251460">
              <a:lnSpc>
                <a:spcPct val="100000"/>
              </a:lnSpc>
              <a:buFont typeface="Segoe UI"/>
              <a:buChar char="□"/>
              <a:tabLst>
                <a:tab pos="274320" algn="l"/>
              </a:tabLst>
            </a:pPr>
            <a:r>
              <a:rPr sz="1300" dirty="0">
                <a:latin typeface="Calibri"/>
                <a:cs typeface="Calibri"/>
              </a:rPr>
              <a:t>Limited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AI</a:t>
            </a:r>
            <a:r>
              <a:rPr sz="1300" spc="-7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integration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for</a:t>
            </a:r>
            <a:r>
              <a:rPr sz="1300" spc="-5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automating</a:t>
            </a:r>
            <a:r>
              <a:rPr sz="1300" spc="-4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financial</a:t>
            </a:r>
            <a:r>
              <a:rPr sz="1300" spc="-5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data</a:t>
            </a:r>
            <a:r>
              <a:rPr sz="1300" spc="-7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extraction.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5"/>
              </a:spcBef>
              <a:buFont typeface="Segoe UI"/>
              <a:buChar char="□"/>
            </a:pPr>
            <a:endParaRPr sz="1300">
              <a:latin typeface="Calibri"/>
              <a:cs typeface="Calibri"/>
            </a:endParaRPr>
          </a:p>
          <a:p>
            <a:pPr marL="274320" indent="-251460">
              <a:lnSpc>
                <a:spcPct val="100000"/>
              </a:lnSpc>
              <a:buFont typeface="Segoe UI"/>
              <a:buChar char="□"/>
              <a:tabLst>
                <a:tab pos="274320" algn="l"/>
              </a:tabLst>
            </a:pPr>
            <a:r>
              <a:rPr sz="1300" dirty="0">
                <a:latin typeface="Calibri"/>
                <a:cs typeface="Calibri"/>
              </a:rPr>
              <a:t>User</a:t>
            </a:r>
            <a:r>
              <a:rPr sz="1300" spc="-4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need</a:t>
            </a:r>
            <a:r>
              <a:rPr sz="1300" spc="-5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to</a:t>
            </a:r>
            <a:r>
              <a:rPr sz="1300" spc="-5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check</a:t>
            </a:r>
            <a:r>
              <a:rPr sz="1300" spc="-4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their</a:t>
            </a:r>
            <a:r>
              <a:rPr sz="1300" spc="-4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budgets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manually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to</a:t>
            </a:r>
            <a:r>
              <a:rPr sz="1300" spc="-4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avoid</a:t>
            </a:r>
            <a:r>
              <a:rPr sz="1300" spc="-3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overspending.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69680" y="6182867"/>
            <a:ext cx="312419" cy="31241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932132" y="6258785"/>
            <a:ext cx="14605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900" spc="-50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fld>
            <a:endParaRPr sz="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75952" y="5493477"/>
            <a:ext cx="9429750" cy="62865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60"/>
              </a:spcBef>
            </a:pP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Description:</a:t>
            </a:r>
            <a:r>
              <a:rPr sz="1300" spc="1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-</a:t>
            </a:r>
            <a:r>
              <a:rPr sz="1300" spc="5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The</a:t>
            </a:r>
            <a:r>
              <a:rPr sz="1300" spc="-5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transaction</a:t>
            </a:r>
            <a:r>
              <a:rPr sz="1300" spc="-7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records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view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in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 welth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 finance</a:t>
            </a:r>
            <a:r>
              <a:rPr sz="1300" spc="-5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platform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displays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a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clean,</a:t>
            </a:r>
            <a:r>
              <a:rPr sz="1300" spc="-5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tabular</a:t>
            </a:r>
            <a:r>
              <a:rPr sz="1300" spc="-6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list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of</a:t>
            </a:r>
            <a:r>
              <a:rPr sz="1300" spc="-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financial</a:t>
            </a:r>
            <a:r>
              <a:rPr sz="1300" spc="-1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activities</a:t>
            </a:r>
            <a:r>
              <a:rPr sz="1300" spc="-8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with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date,</a:t>
            </a:r>
            <a:r>
              <a:rPr sz="1300" spc="-5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description,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category,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and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amount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columns.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 Users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can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see</a:t>
            </a:r>
            <a:r>
              <a:rPr sz="1300" spc="-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their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50" dirty="0">
                <a:solidFill>
                  <a:srgbClr val="262626"/>
                </a:solidFill>
                <a:latin typeface="Calibri"/>
                <a:cs typeface="Calibri"/>
              </a:rPr>
              <a:t>expenses(Marked</a:t>
            </a:r>
            <a:r>
              <a:rPr sz="1300" spc="-10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in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red</a:t>
            </a:r>
            <a:r>
              <a:rPr sz="1300" spc="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with</a:t>
            </a:r>
            <a:r>
              <a:rPr sz="1300" spc="-6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minus</a:t>
            </a:r>
            <a:r>
              <a:rPr sz="1300" spc="-5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signs)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and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income(in</a:t>
            </a:r>
            <a:r>
              <a:rPr sz="1300" spc="-7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green</a:t>
            </a:r>
            <a:r>
              <a:rPr sz="1300" spc="-6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with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plus</a:t>
            </a:r>
            <a:r>
              <a:rPr sz="1300" spc="-5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signs),</a:t>
            </a:r>
            <a:r>
              <a:rPr sz="1300" spc="-5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with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color-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coded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categories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for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easy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identification.</a:t>
            </a:r>
            <a:r>
              <a:rPr sz="1300" spc="-1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The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interface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also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includes</a:t>
            </a:r>
            <a:r>
              <a:rPr sz="1300" spc="-6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search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functionality</a:t>
            </a:r>
            <a:r>
              <a:rPr sz="1300" spc="-1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and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filtering</a:t>
            </a:r>
            <a:r>
              <a:rPr sz="1300" spc="-6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options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to</a:t>
            </a:r>
            <a:r>
              <a:rPr sz="1300" spc="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help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users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track</a:t>
            </a:r>
            <a:r>
              <a:rPr sz="1300" spc="-5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their</a:t>
            </a:r>
            <a:r>
              <a:rPr sz="1300" spc="-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spending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patterns.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73797" y="1348228"/>
            <a:ext cx="227647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dirty="0">
                <a:latin typeface="Calibri"/>
                <a:cs typeface="Calibri"/>
              </a:rPr>
              <a:t>Transaction</a:t>
            </a:r>
            <a:r>
              <a:rPr sz="1300" b="1" spc="-50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Statement</a:t>
            </a:r>
            <a:r>
              <a:rPr sz="1300" b="1" spc="-45" dirty="0">
                <a:latin typeface="Calibri"/>
                <a:cs typeface="Calibri"/>
              </a:rPr>
              <a:t> </a:t>
            </a:r>
            <a:r>
              <a:rPr sz="1300" b="1" spc="-10" dirty="0">
                <a:latin typeface="Calibri"/>
                <a:cs typeface="Calibri"/>
              </a:rPr>
              <a:t>Overview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4904" y="1743456"/>
            <a:ext cx="9500616" cy="359664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07780" y="6406896"/>
            <a:ext cx="307848" cy="30937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-25" dirty="0"/>
              <a:t>30</a:t>
            </a:fld>
            <a:endParaRPr spc="-2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39186" y="5158148"/>
            <a:ext cx="7557770" cy="426084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60"/>
              </a:spcBef>
            </a:pP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Description:</a:t>
            </a:r>
            <a:r>
              <a:rPr sz="1300" spc="6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-</a:t>
            </a:r>
            <a:r>
              <a:rPr sz="1300" spc="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It</a:t>
            </a:r>
            <a:r>
              <a:rPr sz="1300" spc="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is</a:t>
            </a:r>
            <a:r>
              <a:rPr sz="1300" spc="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edit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Transaction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page with</a:t>
            </a:r>
            <a:r>
              <a:rPr sz="1300" spc="3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validation.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60" dirty="0">
                <a:solidFill>
                  <a:srgbClr val="262626"/>
                </a:solidFill>
                <a:latin typeface="Calibri"/>
                <a:cs typeface="Calibri"/>
              </a:rPr>
              <a:t>User</a:t>
            </a:r>
            <a:r>
              <a:rPr sz="1300" spc="-8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50" dirty="0">
                <a:solidFill>
                  <a:srgbClr val="262626"/>
                </a:solidFill>
                <a:latin typeface="Calibri"/>
                <a:cs typeface="Calibri"/>
              </a:rPr>
              <a:t>Can</a:t>
            </a:r>
            <a:r>
              <a:rPr sz="1300" spc="-1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60" dirty="0">
                <a:solidFill>
                  <a:srgbClr val="262626"/>
                </a:solidFill>
                <a:latin typeface="Calibri"/>
                <a:cs typeface="Calibri"/>
              </a:rPr>
              <a:t>easily</a:t>
            </a:r>
            <a:r>
              <a:rPr sz="1300" spc="-9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60" dirty="0">
                <a:solidFill>
                  <a:srgbClr val="262626"/>
                </a:solidFill>
                <a:latin typeface="Calibri"/>
                <a:cs typeface="Calibri"/>
              </a:rPr>
              <a:t>Edit</a:t>
            </a:r>
            <a:r>
              <a:rPr sz="1300" spc="-9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60" dirty="0">
                <a:solidFill>
                  <a:srgbClr val="262626"/>
                </a:solidFill>
                <a:latin typeface="Calibri"/>
                <a:cs typeface="Calibri"/>
              </a:rPr>
              <a:t>their</a:t>
            </a:r>
            <a:r>
              <a:rPr sz="1300" spc="-10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70" dirty="0">
                <a:solidFill>
                  <a:srgbClr val="262626"/>
                </a:solidFill>
                <a:latin typeface="Calibri"/>
                <a:cs typeface="Calibri"/>
              </a:rPr>
              <a:t>transaction</a:t>
            </a:r>
            <a:r>
              <a:rPr sz="1300" spc="-8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65" dirty="0">
                <a:solidFill>
                  <a:srgbClr val="262626"/>
                </a:solidFill>
                <a:latin typeface="Calibri"/>
                <a:cs typeface="Calibri"/>
              </a:rPr>
              <a:t>Whenever</a:t>
            </a:r>
            <a:r>
              <a:rPr sz="1300" spc="-7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in</a:t>
            </a:r>
            <a:r>
              <a:rPr sz="1300" spc="-9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65" dirty="0">
                <a:solidFill>
                  <a:srgbClr val="262626"/>
                </a:solidFill>
                <a:latin typeface="Calibri"/>
                <a:cs typeface="Calibri"/>
              </a:rPr>
              <a:t>future</a:t>
            </a:r>
            <a:r>
              <a:rPr sz="1300" spc="-8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if</a:t>
            </a:r>
            <a:r>
              <a:rPr sz="1300" spc="-1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they </a:t>
            </a:r>
            <a:r>
              <a:rPr sz="1300" spc="-60" dirty="0">
                <a:solidFill>
                  <a:srgbClr val="262626"/>
                </a:solidFill>
                <a:latin typeface="Calibri"/>
                <a:cs typeface="Calibri"/>
              </a:rPr>
              <a:t>want</a:t>
            </a:r>
            <a:r>
              <a:rPr sz="1300" spc="-8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to</a:t>
            </a:r>
            <a:r>
              <a:rPr sz="1300" spc="-7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change.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61660" y="1371600"/>
            <a:ext cx="3043939" cy="2122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dirty="0">
                <a:latin typeface="Calibri"/>
                <a:cs typeface="Calibri"/>
              </a:rPr>
              <a:t>Edit</a:t>
            </a:r>
            <a:r>
              <a:rPr sz="1300" b="1" spc="-30" dirty="0">
                <a:latin typeface="Calibri"/>
                <a:cs typeface="Calibri"/>
              </a:rPr>
              <a:t> </a:t>
            </a:r>
            <a:r>
              <a:rPr lang="en-US" sz="1300" b="1" spc="-30" dirty="0">
                <a:latin typeface="Calibri"/>
                <a:cs typeface="Calibri"/>
              </a:rPr>
              <a:t>Transaction</a:t>
            </a:r>
            <a:r>
              <a:rPr sz="1300" b="1" spc="4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page</a:t>
            </a:r>
            <a:r>
              <a:rPr sz="1300" b="1" spc="-2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with</a:t>
            </a:r>
            <a:r>
              <a:rPr sz="1300" b="1" spc="-5" dirty="0">
                <a:latin typeface="Calibri"/>
                <a:cs typeface="Calibri"/>
              </a:rPr>
              <a:t> </a:t>
            </a:r>
            <a:r>
              <a:rPr sz="1300" b="1" spc="-10" dirty="0">
                <a:latin typeface="Calibri"/>
                <a:cs typeface="Calibri"/>
              </a:rPr>
              <a:t>validation</a:t>
            </a:r>
            <a:endParaRPr sz="1300" dirty="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6027" y="1783080"/>
            <a:ext cx="7929371" cy="33223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07780" y="6406896"/>
            <a:ext cx="307848" cy="30937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39924" y="5274077"/>
            <a:ext cx="9431020" cy="829944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65"/>
              </a:spcBef>
            </a:pP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Description:</a:t>
            </a:r>
            <a:r>
              <a:rPr sz="1300" spc="3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-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This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email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shows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an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automated</a:t>
            </a:r>
            <a:r>
              <a:rPr sz="1300" spc="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budget alert</a:t>
            </a:r>
            <a:r>
              <a:rPr sz="1300" spc="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form</a:t>
            </a:r>
            <a:r>
              <a:rPr sz="1300" spc="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welth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platform</a:t>
            </a:r>
            <a:r>
              <a:rPr sz="1300" spc="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senrt to</a:t>
            </a:r>
            <a:r>
              <a:rPr sz="1300" spc="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Dhvanit Parate warning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that they’ve</a:t>
            </a:r>
            <a:r>
              <a:rPr sz="1300" spc="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used</a:t>
            </a:r>
            <a:r>
              <a:rPr sz="1300" spc="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98.9%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of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their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monthly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budget.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The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alert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provides clear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financial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information</a:t>
            </a:r>
            <a:r>
              <a:rPr sz="1300" spc="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showing the</a:t>
            </a:r>
            <a:r>
              <a:rPr sz="1300" spc="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total</a:t>
            </a:r>
            <a:r>
              <a:rPr sz="1300" spc="-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budget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amount(2000),</a:t>
            </a:r>
            <a:r>
              <a:rPr sz="1300" spc="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the</a:t>
            </a:r>
            <a:r>
              <a:rPr sz="1300" spc="-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amount</a:t>
            </a:r>
            <a:r>
              <a:rPr sz="1300" spc="-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spent</a:t>
            </a:r>
            <a:r>
              <a:rPr sz="1300" spc="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so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far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(1978),</a:t>
            </a:r>
            <a:r>
              <a:rPr sz="1300" spc="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and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the</a:t>
            </a:r>
            <a:r>
              <a:rPr sz="1300" spc="-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remaining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balance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(22).</a:t>
            </a:r>
            <a:r>
              <a:rPr sz="1300" spc="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This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notification</a:t>
            </a:r>
            <a:r>
              <a:rPr sz="1300" spc="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helps users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track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their</a:t>
            </a:r>
            <a:r>
              <a:rPr sz="1300" spc="-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spending and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avoid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exceending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their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predetermined</a:t>
            </a:r>
            <a:r>
              <a:rPr sz="1300" spc="-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budget limits.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7549" y="1378687"/>
            <a:ext cx="88900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dirty="0">
                <a:latin typeface="Calibri"/>
                <a:cs typeface="Calibri"/>
              </a:rPr>
              <a:t>Budget</a:t>
            </a:r>
            <a:r>
              <a:rPr sz="1300" b="1" spc="20" dirty="0">
                <a:latin typeface="Calibri"/>
                <a:cs typeface="Calibri"/>
              </a:rPr>
              <a:t> </a:t>
            </a:r>
            <a:r>
              <a:rPr sz="1300" b="1" spc="-10" dirty="0">
                <a:latin typeface="Calibri"/>
                <a:cs typeface="Calibri"/>
              </a:rPr>
              <a:t>Alert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17192" y="1822704"/>
            <a:ext cx="5669279" cy="340461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07780" y="6406896"/>
            <a:ext cx="307848" cy="30937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-25" dirty="0"/>
              <a:t>32</a:t>
            </a:fld>
            <a:endParaRPr spc="-2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70216" y="112315"/>
            <a:ext cx="2427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Monthly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Financial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Report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66544" y="757428"/>
            <a:ext cx="5926835" cy="639622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05800" y="470916"/>
            <a:ext cx="1658111" cy="48310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05800" y="152400"/>
            <a:ext cx="1658111" cy="48310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79675" y="150876"/>
            <a:ext cx="5951219" cy="61508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89841" y="6324124"/>
            <a:ext cx="900430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quick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glance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at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how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money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flowed</a:t>
            </a:r>
            <a:r>
              <a:rPr sz="1800" b="1" spc="-6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in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and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out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during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March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—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tracking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earnings, </a:t>
            </a:r>
            <a:r>
              <a:rPr sz="1800" b="1" dirty="0">
                <a:latin typeface="Arial"/>
                <a:cs typeface="Arial"/>
              </a:rPr>
              <a:t>spending,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and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where</a:t>
            </a:r>
            <a:r>
              <a:rPr sz="1800" b="1" spc="-6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it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all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went!</a:t>
            </a:r>
            <a:endParaRPr sz="1800">
              <a:latin typeface="Arial"/>
              <a:cs typeface="Arial"/>
            </a:endParaRPr>
          </a:p>
          <a:p>
            <a:pPr marL="12700" marR="241871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From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groceries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travel,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every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dollar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spent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categorized. </a:t>
            </a:r>
            <a:r>
              <a:rPr sz="1800" dirty="0">
                <a:latin typeface="Arial MT"/>
                <a:cs typeface="Arial MT"/>
              </a:rPr>
              <a:t>Income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far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outweighed expenses,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leading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healthy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savings. </a:t>
            </a:r>
            <a:r>
              <a:rPr sz="1800" dirty="0">
                <a:latin typeface="Arial MT"/>
                <a:cs typeface="Arial MT"/>
              </a:rPr>
              <a:t>This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snapshot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helps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build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better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financial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habits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month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by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month.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7780" y="6406896"/>
            <a:ext cx="469391" cy="30937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2791" y="1645920"/>
            <a:ext cx="8263127" cy="477164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516841" y="1209515"/>
            <a:ext cx="84328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u="heavy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11.</a:t>
            </a:r>
            <a:r>
              <a:rPr sz="1300" b="1" u="heavy" spc="-20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10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TESTING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ct val="100000"/>
              </a:lnSpc>
            </a:pPr>
            <a:fld id="{81D60167-4931-47E6-BA6A-407CBD079E47}" type="slidenum">
              <a:rPr spc="-25" dirty="0"/>
              <a:t>35</a:t>
            </a:fld>
            <a:endParaRPr spc="-25" dirty="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000505" y="1646682"/>
          <a:ext cx="8254997" cy="4759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9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38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4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53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50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7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79450"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Test</a:t>
                      </a:r>
                      <a:r>
                        <a:rPr sz="13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Condition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Description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Expected</a:t>
                      </a:r>
                      <a:r>
                        <a:rPr sz="13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Result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Actual</a:t>
                      </a:r>
                      <a:r>
                        <a:rPr sz="13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Output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Status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0720"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1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User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Registration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 marR="504825">
                        <a:lnSpc>
                          <a:spcPct val="100800"/>
                        </a:lnSpc>
                        <a:spcBef>
                          <a:spcPts val="114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Register with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valid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credentials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 marR="367030">
                        <a:lnSpc>
                          <a:spcPct val="100800"/>
                        </a:lnSpc>
                        <a:spcBef>
                          <a:spcPts val="114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User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account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created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successfully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As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expected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300" spc="-20" dirty="0">
                          <a:latin typeface="Calibri"/>
                          <a:cs typeface="Calibri"/>
                        </a:rPr>
                        <a:t>Pass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9450"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Receipt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Scanning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 marR="217804">
                        <a:lnSpc>
                          <a:spcPct val="102299"/>
                        </a:lnSpc>
                        <a:spcBef>
                          <a:spcPts val="8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Scan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receipt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13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clear 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text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 marR="538480">
                        <a:lnSpc>
                          <a:spcPct val="102299"/>
                        </a:lnSpc>
                        <a:spcBef>
                          <a:spcPts val="8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Transaction</a:t>
                      </a:r>
                      <a:r>
                        <a:rPr sz="13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data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extracted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correctly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As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expected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20" dirty="0">
                          <a:latin typeface="Calibri"/>
                          <a:cs typeface="Calibri"/>
                        </a:rPr>
                        <a:t>Pass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0720"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Transaction</a:t>
                      </a:r>
                      <a:r>
                        <a:rPr sz="13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CRUD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 marR="628015">
                        <a:lnSpc>
                          <a:spcPct val="102299"/>
                        </a:lnSpc>
                        <a:spcBef>
                          <a:spcPts val="8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Add,</a:t>
                      </a:r>
                      <a:r>
                        <a:rPr sz="13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edit, 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delete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transactions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 marR="299085">
                        <a:lnSpc>
                          <a:spcPct val="102299"/>
                        </a:lnSpc>
                        <a:spcBef>
                          <a:spcPts val="8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Operations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performed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successfully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As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expected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20" dirty="0">
                          <a:latin typeface="Calibri"/>
                          <a:cs typeface="Calibri"/>
                        </a:rPr>
                        <a:t>Pass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9450"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4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Budget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Setting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Set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monthly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budget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 marR="776605">
                        <a:lnSpc>
                          <a:spcPct val="102299"/>
                        </a:lnSpc>
                        <a:spcBef>
                          <a:spcPts val="8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Budget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created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successfully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As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expected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20" dirty="0">
                          <a:latin typeface="Calibri"/>
                          <a:cs typeface="Calibri"/>
                        </a:rPr>
                        <a:t>Pass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0720"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5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Budget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Alert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Exceed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80%</a:t>
                      </a:r>
                      <a:r>
                        <a:rPr sz="13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budget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Alert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email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sent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As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expected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20" dirty="0">
                          <a:latin typeface="Calibri"/>
                          <a:cs typeface="Calibri"/>
                        </a:rPr>
                        <a:t>Pass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9450"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6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Monthly</a:t>
                      </a:r>
                      <a:r>
                        <a:rPr sz="13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Report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 marR="358775">
                        <a:lnSpc>
                          <a:spcPct val="102299"/>
                        </a:lnSpc>
                        <a:spcBef>
                          <a:spcPts val="8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End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3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month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report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generation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 marR="317500">
                        <a:lnSpc>
                          <a:spcPct val="102299"/>
                        </a:lnSpc>
                        <a:spcBef>
                          <a:spcPts val="8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Report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generated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and 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sent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As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expected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20" dirty="0">
                          <a:latin typeface="Calibri"/>
                          <a:cs typeface="Calibri"/>
                        </a:rPr>
                        <a:t>Pass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9244" y="1057656"/>
            <a:ext cx="1629155" cy="4739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93657" y="1302499"/>
            <a:ext cx="5197475" cy="2473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87395">
              <a:lnSpc>
                <a:spcPct val="100000"/>
              </a:lnSpc>
              <a:spcBef>
                <a:spcPts val="95"/>
              </a:spcBef>
            </a:pPr>
            <a:r>
              <a:rPr sz="1300" b="1" u="heavy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12.</a:t>
            </a:r>
            <a:r>
              <a:rPr sz="1300" b="1" u="heavy" spc="-70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FUTURE</a:t>
            </a:r>
            <a:r>
              <a:rPr sz="1300" b="1" u="heavy" spc="-55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10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ENHANCEMENT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80"/>
              </a:spcBef>
            </a:pPr>
            <a:endParaRPr sz="1300">
              <a:latin typeface="Calibri"/>
              <a:cs typeface="Calibri"/>
            </a:endParaRPr>
          </a:p>
          <a:p>
            <a:pPr marL="262255" indent="-249554">
              <a:lnSpc>
                <a:spcPct val="100000"/>
              </a:lnSpc>
              <a:buFont typeface="Segoe UI"/>
              <a:buChar char="□"/>
              <a:tabLst>
                <a:tab pos="262255" algn="l"/>
              </a:tabLst>
            </a:pPr>
            <a:r>
              <a:rPr sz="1300" dirty="0">
                <a:latin typeface="Calibri"/>
                <a:cs typeface="Calibri"/>
              </a:rPr>
              <a:t>Mobile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application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development.</a:t>
            </a:r>
            <a:endParaRPr sz="1300">
              <a:latin typeface="Calibri"/>
              <a:cs typeface="Calibri"/>
            </a:endParaRPr>
          </a:p>
          <a:p>
            <a:pPr marL="262255" indent="-249554">
              <a:lnSpc>
                <a:spcPct val="100000"/>
              </a:lnSpc>
              <a:spcBef>
                <a:spcPts val="1090"/>
              </a:spcBef>
              <a:buFont typeface="Segoe UI"/>
              <a:buChar char="□"/>
              <a:tabLst>
                <a:tab pos="262255" algn="l"/>
              </a:tabLst>
            </a:pPr>
            <a:r>
              <a:rPr sz="1300" spc="-10" dirty="0">
                <a:latin typeface="Calibri"/>
                <a:cs typeface="Calibri"/>
              </a:rPr>
              <a:t>AI-</a:t>
            </a:r>
            <a:r>
              <a:rPr sz="1300" dirty="0">
                <a:latin typeface="Calibri"/>
                <a:cs typeface="Calibri"/>
              </a:rPr>
              <a:t>powered spending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insights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and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recommendations.</a:t>
            </a:r>
            <a:endParaRPr sz="1300">
              <a:latin typeface="Calibri"/>
              <a:cs typeface="Calibri"/>
            </a:endParaRPr>
          </a:p>
          <a:p>
            <a:pPr marL="262255" indent="-249554">
              <a:lnSpc>
                <a:spcPct val="100000"/>
              </a:lnSpc>
              <a:spcBef>
                <a:spcPts val="1105"/>
              </a:spcBef>
              <a:buFont typeface="Segoe UI"/>
              <a:buChar char="□"/>
              <a:tabLst>
                <a:tab pos="262255" algn="l"/>
              </a:tabLst>
            </a:pPr>
            <a:r>
              <a:rPr sz="1300" dirty="0">
                <a:latin typeface="Calibri"/>
                <a:cs typeface="Calibri"/>
              </a:rPr>
              <a:t>Advanced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financial</a:t>
            </a:r>
            <a:r>
              <a:rPr sz="1300" spc="-4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analytics</a:t>
            </a:r>
            <a:r>
              <a:rPr sz="1300" spc="-4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and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forecasting.</a:t>
            </a:r>
            <a:endParaRPr sz="1300">
              <a:latin typeface="Calibri"/>
              <a:cs typeface="Calibri"/>
            </a:endParaRPr>
          </a:p>
          <a:p>
            <a:pPr marL="262255" indent="-249554">
              <a:lnSpc>
                <a:spcPct val="100000"/>
              </a:lnSpc>
              <a:spcBef>
                <a:spcPts val="1105"/>
              </a:spcBef>
              <a:buFont typeface="Segoe UI"/>
              <a:buChar char="□"/>
              <a:tabLst>
                <a:tab pos="262255" algn="l"/>
              </a:tabLst>
            </a:pPr>
            <a:r>
              <a:rPr sz="1300" dirty="0">
                <a:latin typeface="Calibri"/>
                <a:cs typeface="Calibri"/>
              </a:rPr>
              <a:t>Expense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sharing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functionality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for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groups.</a:t>
            </a:r>
            <a:endParaRPr sz="1300">
              <a:latin typeface="Calibri"/>
              <a:cs typeface="Calibri"/>
            </a:endParaRPr>
          </a:p>
          <a:p>
            <a:pPr marL="262255" indent="-249554">
              <a:lnSpc>
                <a:spcPct val="100000"/>
              </a:lnSpc>
              <a:spcBef>
                <a:spcPts val="1095"/>
              </a:spcBef>
              <a:buFont typeface="Segoe UI"/>
              <a:buChar char="□"/>
              <a:tabLst>
                <a:tab pos="262255" algn="l"/>
              </a:tabLst>
            </a:pPr>
            <a:r>
              <a:rPr sz="1300" dirty="0">
                <a:latin typeface="Calibri"/>
                <a:cs typeface="Calibri"/>
              </a:rPr>
              <a:t>Investment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tracking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and</a:t>
            </a:r>
            <a:r>
              <a:rPr sz="1300" spc="-10" dirty="0">
                <a:latin typeface="Calibri"/>
                <a:cs typeface="Calibri"/>
              </a:rPr>
              <a:t> recommendations.</a:t>
            </a:r>
            <a:endParaRPr sz="1300">
              <a:latin typeface="Calibri"/>
              <a:cs typeface="Calibri"/>
            </a:endParaRPr>
          </a:p>
          <a:p>
            <a:pPr marL="262255" indent="-249554">
              <a:lnSpc>
                <a:spcPct val="100000"/>
              </a:lnSpc>
              <a:spcBef>
                <a:spcPts val="1100"/>
              </a:spcBef>
              <a:buFont typeface="Segoe UI"/>
              <a:buChar char="□"/>
              <a:tabLst>
                <a:tab pos="262255" algn="l"/>
              </a:tabLst>
            </a:pPr>
            <a:r>
              <a:rPr sz="1300" dirty="0">
                <a:latin typeface="Calibri"/>
                <a:cs typeface="Calibri"/>
              </a:rPr>
              <a:t>Multiple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currency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support.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7780" y="6406896"/>
            <a:ext cx="469391" cy="30937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ct val="100000"/>
              </a:lnSpc>
            </a:pPr>
            <a:fld id="{81D60167-4931-47E6-BA6A-407CBD079E47}" type="slidenum">
              <a:rPr spc="-25" dirty="0"/>
              <a:t>36</a:t>
            </a:fld>
            <a:endParaRPr spc="-2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Financial</a:t>
            </a:r>
            <a:r>
              <a:rPr spc="-35" dirty="0"/>
              <a:t> </a:t>
            </a:r>
            <a:r>
              <a:rPr dirty="0"/>
              <a:t>Software</a:t>
            </a:r>
            <a:r>
              <a:rPr spc="-30" dirty="0"/>
              <a:t> </a:t>
            </a:r>
            <a:r>
              <a:rPr dirty="0"/>
              <a:t>&amp;</a:t>
            </a:r>
            <a:r>
              <a:rPr spc="-60" dirty="0"/>
              <a:t> </a:t>
            </a:r>
            <a:r>
              <a:rPr dirty="0"/>
              <a:t>App</a:t>
            </a:r>
            <a:r>
              <a:rPr spc="-15" dirty="0"/>
              <a:t> </a:t>
            </a:r>
            <a:r>
              <a:rPr spc="-10" dirty="0"/>
              <a:t>References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299085" algn="l"/>
              </a:tabLst>
            </a:pPr>
            <a:r>
              <a:rPr dirty="0"/>
              <a:t>Flowlu</a:t>
            </a:r>
            <a:r>
              <a:rPr spc="-25" dirty="0"/>
              <a:t> </a:t>
            </a:r>
            <a:r>
              <a:rPr dirty="0"/>
              <a:t>-</a:t>
            </a:r>
            <a:r>
              <a:rPr spc="-30" dirty="0"/>
              <a:t> </a:t>
            </a:r>
            <a:r>
              <a:rPr dirty="0"/>
              <a:t>Online</a:t>
            </a:r>
            <a:r>
              <a:rPr spc="-30" dirty="0"/>
              <a:t> </a:t>
            </a:r>
            <a:r>
              <a:rPr dirty="0"/>
              <a:t>Work</a:t>
            </a:r>
            <a:r>
              <a:rPr spc="-25" dirty="0"/>
              <a:t> </a:t>
            </a:r>
            <a:r>
              <a:rPr dirty="0"/>
              <a:t>Management</a:t>
            </a:r>
            <a:r>
              <a:rPr spc="-45" dirty="0"/>
              <a:t> </a:t>
            </a:r>
            <a:r>
              <a:rPr dirty="0"/>
              <a:t>Software</a:t>
            </a:r>
            <a:r>
              <a:rPr spc="-45" dirty="0"/>
              <a:t> </a:t>
            </a:r>
            <a:r>
              <a:rPr dirty="0"/>
              <a:t>for</a:t>
            </a:r>
            <a:r>
              <a:rPr spc="-35" dirty="0"/>
              <a:t> </a:t>
            </a:r>
            <a:r>
              <a:rPr spc="-10" dirty="0"/>
              <a:t>Teams</a:t>
            </a:r>
          </a:p>
          <a:p>
            <a:pPr marL="299085" indent="-286385">
              <a:lnSpc>
                <a:spcPct val="100000"/>
              </a:lnSpc>
              <a:spcBef>
                <a:spcPts val="2160"/>
              </a:spcBef>
              <a:buFont typeface="Wingdings"/>
              <a:buChar char=""/>
              <a:tabLst>
                <a:tab pos="299085" algn="l"/>
              </a:tabLst>
            </a:pPr>
            <a:r>
              <a:rPr dirty="0"/>
              <a:t>Quicken</a:t>
            </a:r>
            <a:r>
              <a:rPr spc="-35" dirty="0"/>
              <a:t> </a:t>
            </a:r>
            <a:r>
              <a:rPr dirty="0"/>
              <a:t>Personal</a:t>
            </a:r>
            <a:r>
              <a:rPr spc="-45" dirty="0"/>
              <a:t> </a:t>
            </a:r>
            <a:r>
              <a:rPr dirty="0"/>
              <a:t>Finance</a:t>
            </a:r>
            <a:r>
              <a:rPr spc="-35" dirty="0"/>
              <a:t> </a:t>
            </a:r>
            <a:r>
              <a:rPr dirty="0"/>
              <a:t>and</a:t>
            </a:r>
            <a:r>
              <a:rPr spc="-35" dirty="0"/>
              <a:t> </a:t>
            </a:r>
            <a:r>
              <a:rPr dirty="0"/>
              <a:t>Money</a:t>
            </a:r>
            <a:r>
              <a:rPr spc="-50" dirty="0"/>
              <a:t> </a:t>
            </a:r>
            <a:r>
              <a:rPr dirty="0"/>
              <a:t>Management</a:t>
            </a:r>
            <a:r>
              <a:rPr spc="-50" dirty="0"/>
              <a:t> </a:t>
            </a:r>
            <a:r>
              <a:rPr dirty="0"/>
              <a:t>Software</a:t>
            </a:r>
            <a:r>
              <a:rPr spc="-35" dirty="0"/>
              <a:t> </a:t>
            </a:r>
            <a:r>
              <a:rPr dirty="0"/>
              <a:t>|</a:t>
            </a:r>
            <a:r>
              <a:rPr spc="-45" dirty="0"/>
              <a:t> </a:t>
            </a:r>
            <a:r>
              <a:rPr spc="-10" dirty="0"/>
              <a:t>Quicken</a:t>
            </a:r>
          </a:p>
          <a:p>
            <a:pPr marL="299085" indent="-286385">
              <a:lnSpc>
                <a:spcPct val="100000"/>
              </a:lnSpc>
              <a:spcBef>
                <a:spcPts val="2160"/>
              </a:spcBef>
              <a:buFont typeface="Wingdings"/>
              <a:buChar char=""/>
              <a:tabLst>
                <a:tab pos="299085" algn="l"/>
              </a:tabLst>
            </a:pPr>
            <a:r>
              <a:rPr dirty="0"/>
              <a:t>Money</a:t>
            </a:r>
            <a:r>
              <a:rPr spc="-30" dirty="0"/>
              <a:t> </a:t>
            </a:r>
            <a:r>
              <a:rPr dirty="0"/>
              <a:t>Manager</a:t>
            </a:r>
            <a:r>
              <a:rPr spc="-35" dirty="0"/>
              <a:t> </a:t>
            </a:r>
            <a:r>
              <a:rPr dirty="0"/>
              <a:t>&amp;</a:t>
            </a:r>
            <a:r>
              <a:rPr spc="-30" dirty="0"/>
              <a:t> </a:t>
            </a:r>
            <a:r>
              <a:rPr dirty="0"/>
              <a:t>Budget</a:t>
            </a:r>
            <a:r>
              <a:rPr spc="-30" dirty="0"/>
              <a:t> </a:t>
            </a:r>
            <a:r>
              <a:rPr dirty="0"/>
              <a:t>Planner</a:t>
            </a:r>
            <a:r>
              <a:rPr spc="-25" dirty="0"/>
              <a:t> </a:t>
            </a:r>
            <a:r>
              <a:rPr dirty="0"/>
              <a:t>|</a:t>
            </a:r>
            <a:r>
              <a:rPr spc="-25" dirty="0"/>
              <a:t> </a:t>
            </a:r>
            <a:r>
              <a:rPr spc="-10" dirty="0"/>
              <a:t>Spendee</a:t>
            </a:r>
          </a:p>
          <a:p>
            <a:pPr marL="299085" indent="-286385">
              <a:lnSpc>
                <a:spcPct val="100000"/>
              </a:lnSpc>
              <a:spcBef>
                <a:spcPts val="2160"/>
              </a:spcBef>
              <a:buFont typeface="Wingdings"/>
              <a:buChar char=""/>
              <a:tabLst>
                <a:tab pos="299085" algn="l"/>
              </a:tabLst>
            </a:pPr>
            <a:r>
              <a:rPr dirty="0"/>
              <a:t>EveryDollar</a:t>
            </a:r>
            <a:r>
              <a:rPr spc="-40" dirty="0"/>
              <a:t> </a:t>
            </a:r>
            <a:r>
              <a:rPr dirty="0"/>
              <a:t>–</a:t>
            </a:r>
            <a:r>
              <a:rPr spc="-20" dirty="0"/>
              <a:t> </a:t>
            </a:r>
            <a:r>
              <a:rPr spc="-10" dirty="0"/>
              <a:t>Ramsey</a:t>
            </a:r>
          </a:p>
          <a:p>
            <a:pPr marL="299085" indent="-286385">
              <a:lnSpc>
                <a:spcPct val="100000"/>
              </a:lnSpc>
              <a:spcBef>
                <a:spcPts val="2160"/>
              </a:spcBef>
              <a:buFont typeface="Wingdings"/>
              <a:buChar char=""/>
              <a:tabLst>
                <a:tab pos="299085" algn="l"/>
              </a:tabLst>
            </a:pPr>
            <a:r>
              <a:rPr dirty="0"/>
              <a:t>Best</a:t>
            </a:r>
            <a:r>
              <a:rPr spc="-45" dirty="0"/>
              <a:t> </a:t>
            </a:r>
            <a:r>
              <a:rPr dirty="0"/>
              <a:t>Home</a:t>
            </a:r>
            <a:r>
              <a:rPr spc="-20" dirty="0"/>
              <a:t> </a:t>
            </a:r>
            <a:r>
              <a:rPr dirty="0"/>
              <a:t>Budget</a:t>
            </a:r>
            <a:r>
              <a:rPr spc="-30" dirty="0"/>
              <a:t> </a:t>
            </a:r>
            <a:r>
              <a:rPr dirty="0"/>
              <a:t>App</a:t>
            </a:r>
            <a:r>
              <a:rPr spc="-10" dirty="0"/>
              <a:t> </a:t>
            </a:r>
            <a:r>
              <a:rPr dirty="0"/>
              <a:t>for</a:t>
            </a:r>
            <a:r>
              <a:rPr spc="-35" dirty="0"/>
              <a:t> </a:t>
            </a:r>
            <a:r>
              <a:rPr dirty="0"/>
              <a:t>Android, iPhone,</a:t>
            </a:r>
            <a:r>
              <a:rPr spc="-5" dirty="0"/>
              <a:t> </a:t>
            </a:r>
            <a:r>
              <a:rPr dirty="0"/>
              <a:t>&amp;</a:t>
            </a:r>
            <a:r>
              <a:rPr spc="-40" dirty="0"/>
              <a:t> </a:t>
            </a:r>
            <a:r>
              <a:rPr dirty="0"/>
              <a:t>Web</a:t>
            </a:r>
            <a:r>
              <a:rPr spc="-10" dirty="0"/>
              <a:t> </a:t>
            </a:r>
            <a:r>
              <a:rPr dirty="0"/>
              <a:t>|</a:t>
            </a:r>
            <a:r>
              <a:rPr spc="-20" dirty="0"/>
              <a:t> </a:t>
            </a:r>
            <a:r>
              <a:rPr spc="-10" dirty="0"/>
              <a:t>Goodbudget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466851" y="1079964"/>
            <a:ext cx="128968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u="heavy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13.</a:t>
            </a:r>
            <a:r>
              <a:rPr sz="1300" b="1" u="heavy" spc="-5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10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BIBLIOGRAPHY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9994" y="2707660"/>
            <a:ext cx="4069715" cy="3201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7950" indent="-88900">
              <a:lnSpc>
                <a:spcPct val="100000"/>
              </a:lnSpc>
              <a:spcBef>
                <a:spcPts val="95"/>
              </a:spcBef>
              <a:buSzPct val="92307"/>
              <a:buChar char="•"/>
              <a:tabLst>
                <a:tab pos="107950" algn="l"/>
              </a:tabLst>
            </a:pPr>
            <a:r>
              <a:rPr sz="1300" dirty="0">
                <a:latin typeface="Calibri"/>
                <a:cs typeface="Calibri"/>
              </a:rPr>
              <a:t>Next.js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Documentation: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https://nextjs.org/docs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5"/>
              </a:spcBef>
              <a:buFont typeface="Calibri"/>
              <a:buChar char="•"/>
            </a:pPr>
            <a:endParaRPr sz="1300">
              <a:latin typeface="Calibri"/>
              <a:cs typeface="Calibri"/>
            </a:endParaRPr>
          </a:p>
          <a:p>
            <a:pPr marL="107950" indent="-88900">
              <a:lnSpc>
                <a:spcPct val="100000"/>
              </a:lnSpc>
              <a:buSzPct val="92307"/>
              <a:buChar char="•"/>
              <a:tabLst>
                <a:tab pos="107950" algn="l"/>
              </a:tabLst>
            </a:pPr>
            <a:r>
              <a:rPr sz="1300" dirty="0">
                <a:latin typeface="Calibri"/>
                <a:cs typeface="Calibri"/>
              </a:rPr>
              <a:t>React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Documentation: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https://reactjs.org/docs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80"/>
              </a:spcBef>
              <a:buFont typeface="Calibri"/>
              <a:buChar char="•"/>
            </a:pPr>
            <a:endParaRPr sz="1300">
              <a:latin typeface="Calibri"/>
              <a:cs typeface="Calibri"/>
            </a:endParaRPr>
          </a:p>
          <a:p>
            <a:pPr marL="107950" indent="-88900">
              <a:lnSpc>
                <a:spcPct val="100000"/>
              </a:lnSpc>
              <a:buSzPct val="92307"/>
              <a:buChar char="•"/>
              <a:tabLst>
                <a:tab pos="107950" algn="l"/>
              </a:tabLst>
            </a:pPr>
            <a:r>
              <a:rPr sz="1300" dirty="0">
                <a:latin typeface="Calibri"/>
                <a:cs typeface="Calibri"/>
              </a:rPr>
              <a:t>Supabase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Documentation: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u="sng" spc="-10" dirty="0"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https://supabase.io/docs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5"/>
              </a:spcBef>
              <a:buFont typeface="Calibri"/>
              <a:buChar char="•"/>
            </a:pPr>
            <a:endParaRPr sz="1300">
              <a:latin typeface="Calibri"/>
              <a:cs typeface="Calibri"/>
            </a:endParaRPr>
          </a:p>
          <a:p>
            <a:pPr marL="107950" indent="-88900">
              <a:lnSpc>
                <a:spcPct val="100000"/>
              </a:lnSpc>
              <a:buSzPct val="92307"/>
              <a:buChar char="•"/>
              <a:tabLst>
                <a:tab pos="107950" algn="l"/>
              </a:tabLst>
            </a:pPr>
            <a:r>
              <a:rPr sz="1300" dirty="0">
                <a:latin typeface="Calibri"/>
                <a:cs typeface="Calibri"/>
              </a:rPr>
              <a:t>Clerk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Documentation:</a:t>
            </a:r>
            <a:r>
              <a:rPr sz="1300" spc="15" dirty="0">
                <a:latin typeface="Calibri"/>
                <a:cs typeface="Calibri"/>
              </a:rPr>
              <a:t> </a:t>
            </a:r>
            <a:r>
              <a:rPr sz="13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https://clerk.com/docs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80"/>
              </a:spcBef>
              <a:buFont typeface="Calibri"/>
              <a:buChar char="•"/>
            </a:pPr>
            <a:endParaRPr sz="1300">
              <a:latin typeface="Calibri"/>
              <a:cs typeface="Calibri"/>
            </a:endParaRPr>
          </a:p>
          <a:p>
            <a:pPr marL="94615" indent="-92075">
              <a:lnSpc>
                <a:spcPct val="100000"/>
              </a:lnSpc>
              <a:buSzPct val="88461"/>
              <a:buChar char="•"/>
              <a:tabLst>
                <a:tab pos="94615" algn="l"/>
              </a:tabLst>
            </a:pPr>
            <a:r>
              <a:rPr sz="1300" dirty="0">
                <a:latin typeface="Calibri"/>
                <a:cs typeface="Calibri"/>
              </a:rPr>
              <a:t>Arcjet</a:t>
            </a:r>
            <a:r>
              <a:rPr sz="1300" spc="-6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Documentation: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https://docs.arcjet.com/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5"/>
              </a:spcBef>
              <a:buFont typeface="Calibri"/>
              <a:buChar char="•"/>
            </a:pPr>
            <a:endParaRPr sz="1300">
              <a:latin typeface="Calibri"/>
              <a:cs typeface="Calibri"/>
            </a:endParaRPr>
          </a:p>
          <a:p>
            <a:pPr marL="107950" indent="-88900">
              <a:lnSpc>
                <a:spcPct val="100000"/>
              </a:lnSpc>
              <a:buSzPct val="92307"/>
              <a:buChar char="•"/>
              <a:tabLst>
                <a:tab pos="107950" algn="l"/>
              </a:tabLst>
            </a:pPr>
            <a:r>
              <a:rPr sz="1300" dirty="0">
                <a:latin typeface="Calibri"/>
                <a:cs typeface="Calibri"/>
              </a:rPr>
              <a:t>Google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Gemini API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Documentation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5"/>
              </a:spcBef>
              <a:buFont typeface="Calibri"/>
              <a:buChar char="•"/>
            </a:pPr>
            <a:endParaRPr sz="1300">
              <a:latin typeface="Calibri"/>
              <a:cs typeface="Calibri"/>
            </a:endParaRPr>
          </a:p>
          <a:p>
            <a:pPr marL="107950" indent="-88900">
              <a:lnSpc>
                <a:spcPct val="100000"/>
              </a:lnSpc>
              <a:buSzPct val="92307"/>
              <a:buChar char="•"/>
              <a:tabLst>
                <a:tab pos="107950" algn="l"/>
              </a:tabLst>
            </a:pPr>
            <a:r>
              <a:rPr sz="1300" dirty="0">
                <a:latin typeface="Calibri"/>
                <a:cs typeface="Calibri"/>
              </a:rPr>
              <a:t>Tailwind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CSS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Documentation:</a:t>
            </a:r>
            <a:r>
              <a:rPr sz="1300" spc="15" dirty="0">
                <a:latin typeface="Calibri"/>
                <a:cs typeface="Calibri"/>
              </a:rPr>
              <a:t> </a:t>
            </a:r>
            <a:r>
              <a:rPr sz="13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https://tailwindcss.com/docs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80"/>
              </a:spcBef>
              <a:buFont typeface="Calibri"/>
              <a:buChar char="•"/>
            </a:pPr>
            <a:endParaRPr sz="1300">
              <a:latin typeface="Calibri"/>
              <a:cs typeface="Calibri"/>
            </a:endParaRPr>
          </a:p>
          <a:p>
            <a:pPr marL="107950" indent="-88900">
              <a:lnSpc>
                <a:spcPct val="100000"/>
              </a:lnSpc>
              <a:buSzPct val="92307"/>
              <a:buChar char="•"/>
              <a:tabLst>
                <a:tab pos="107950" algn="l"/>
              </a:tabLst>
            </a:pPr>
            <a:r>
              <a:rPr sz="1300" dirty="0">
                <a:latin typeface="Calibri"/>
                <a:cs typeface="Calibri"/>
              </a:rPr>
              <a:t>Shad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cn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UI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Documentation: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https://ui.shadcn.com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150893" y="3664742"/>
            <a:ext cx="12503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solidFill>
                  <a:srgbClr val="262626"/>
                </a:solidFill>
                <a:latin typeface="Calibri"/>
                <a:cs typeface="Calibri"/>
              </a:rPr>
              <a:t>THANK</a:t>
            </a:r>
            <a:r>
              <a:rPr sz="2000" spc="-7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62626"/>
                </a:solidFill>
                <a:latin typeface="Calibri"/>
                <a:cs typeface="Calibri"/>
              </a:rPr>
              <a:t>YOU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716024" y="1210055"/>
            <a:ext cx="6377940" cy="754380"/>
          </a:xfrm>
          <a:prstGeom prst="rect">
            <a:avLst/>
          </a:prstGeom>
          <a:solidFill>
            <a:srgbClr val="FFFFFF"/>
          </a:solidFill>
          <a:ln w="25907">
            <a:solidFill>
              <a:srgbClr val="3F3F3F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endParaRPr sz="1300">
              <a:latin typeface="Times New Roman"/>
              <a:cs typeface="Times New Roman"/>
            </a:endParaRPr>
          </a:p>
          <a:p>
            <a:pPr marL="1536065">
              <a:lnSpc>
                <a:spcPct val="100000"/>
              </a:lnSpc>
            </a:pPr>
            <a:r>
              <a:rPr sz="13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3.</a:t>
            </a:r>
            <a:r>
              <a:rPr sz="1300" b="1" u="heavy" spc="-6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NEED</a:t>
            </a:r>
            <a:r>
              <a:rPr sz="1300" b="1" u="heavy" spc="-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FOR</a:t>
            </a:r>
            <a:r>
              <a:rPr sz="1300" b="1" u="heavy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NEW</a:t>
            </a:r>
            <a:r>
              <a:rPr sz="1300" b="1" u="heavy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SYSTEM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59824" y="2352569"/>
            <a:ext cx="5807710" cy="2344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2255" indent="-249554">
              <a:lnSpc>
                <a:spcPct val="100000"/>
              </a:lnSpc>
              <a:spcBef>
                <a:spcPts val="95"/>
              </a:spcBef>
              <a:buFont typeface="Segoe UI"/>
              <a:buChar char="□"/>
              <a:tabLst>
                <a:tab pos="262255" algn="l"/>
              </a:tabLst>
            </a:pPr>
            <a:r>
              <a:rPr sz="1300" dirty="0">
                <a:latin typeface="Calibri"/>
                <a:cs typeface="Calibri"/>
              </a:rPr>
              <a:t>Automated receipt scanning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saves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time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and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reduces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data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entry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errors.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70"/>
              </a:spcBef>
              <a:buFont typeface="Segoe UI"/>
              <a:buChar char="□"/>
            </a:pPr>
            <a:endParaRPr sz="1300">
              <a:latin typeface="Calibri"/>
              <a:cs typeface="Calibri"/>
            </a:endParaRPr>
          </a:p>
          <a:p>
            <a:pPr marL="262255" indent="-249554">
              <a:lnSpc>
                <a:spcPct val="100000"/>
              </a:lnSpc>
              <a:buFont typeface="Segoe UI"/>
              <a:buChar char="□"/>
              <a:tabLst>
                <a:tab pos="262255" algn="l"/>
              </a:tabLst>
            </a:pPr>
            <a:r>
              <a:rPr sz="1300" dirty="0">
                <a:latin typeface="Calibri"/>
                <a:cs typeface="Calibri"/>
              </a:rPr>
              <a:t>Integrated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transaction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management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and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budget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tracking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in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single </a:t>
            </a:r>
            <a:r>
              <a:rPr sz="1300" spc="-10" dirty="0">
                <a:latin typeface="Calibri"/>
                <a:cs typeface="Calibri"/>
              </a:rPr>
              <a:t>platform.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80"/>
              </a:spcBef>
              <a:buFont typeface="Segoe UI"/>
              <a:buChar char="□"/>
            </a:pPr>
            <a:endParaRPr sz="1300">
              <a:latin typeface="Calibri"/>
              <a:cs typeface="Calibri"/>
            </a:endParaRPr>
          </a:p>
          <a:p>
            <a:pPr marL="262255" indent="-249554">
              <a:lnSpc>
                <a:spcPct val="100000"/>
              </a:lnSpc>
              <a:buFont typeface="Segoe UI"/>
              <a:buChar char="□"/>
              <a:tabLst>
                <a:tab pos="262255" algn="l"/>
              </a:tabLst>
            </a:pPr>
            <a:r>
              <a:rPr sz="1300" dirty="0">
                <a:latin typeface="Calibri"/>
                <a:cs typeface="Calibri"/>
              </a:rPr>
              <a:t>Proactive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budget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alerts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to</a:t>
            </a:r>
            <a:r>
              <a:rPr sz="1300" spc="3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prevent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overspending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(email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alerts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at 80%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threshold).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5"/>
              </a:spcBef>
              <a:buFont typeface="Segoe UI"/>
              <a:buChar char="□"/>
            </a:pPr>
            <a:endParaRPr sz="1300">
              <a:latin typeface="Calibri"/>
              <a:cs typeface="Calibri"/>
            </a:endParaRPr>
          </a:p>
          <a:p>
            <a:pPr marL="262255" indent="-249554">
              <a:lnSpc>
                <a:spcPct val="100000"/>
              </a:lnSpc>
              <a:buFont typeface="Segoe UI"/>
              <a:buChar char="□"/>
              <a:tabLst>
                <a:tab pos="262255" algn="l"/>
              </a:tabLst>
            </a:pPr>
            <a:r>
              <a:rPr sz="1300" spc="-10" dirty="0">
                <a:latin typeface="Calibri"/>
                <a:cs typeface="Calibri"/>
              </a:rPr>
              <a:t>AI-</a:t>
            </a:r>
            <a:r>
              <a:rPr sz="1300" dirty="0">
                <a:latin typeface="Calibri"/>
                <a:cs typeface="Calibri"/>
              </a:rPr>
              <a:t>powered</a:t>
            </a:r>
            <a:r>
              <a:rPr sz="1300" spc="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data extraction</a:t>
            </a:r>
            <a:r>
              <a:rPr sz="1300" spc="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for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faster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and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more</a:t>
            </a:r>
            <a:r>
              <a:rPr sz="1300" spc="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accurate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financial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record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keeping.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5"/>
              </a:spcBef>
              <a:buFont typeface="Segoe UI"/>
              <a:buChar char="□"/>
            </a:pPr>
            <a:endParaRPr sz="1300">
              <a:latin typeface="Calibri"/>
              <a:cs typeface="Calibri"/>
            </a:endParaRPr>
          </a:p>
          <a:p>
            <a:pPr marL="262255" indent="-249554">
              <a:lnSpc>
                <a:spcPct val="100000"/>
              </a:lnSpc>
              <a:buFont typeface="Segoe UI"/>
              <a:buChar char="□"/>
              <a:tabLst>
                <a:tab pos="262255" algn="l"/>
              </a:tabLst>
            </a:pPr>
            <a:r>
              <a:rPr sz="1300" dirty="0">
                <a:latin typeface="Calibri"/>
                <a:cs typeface="Calibri"/>
              </a:rPr>
              <a:t>Automated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monthly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financial</a:t>
            </a:r>
            <a:r>
              <a:rPr sz="1300" spc="-4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reports</a:t>
            </a:r>
            <a:r>
              <a:rPr sz="1300" spc="-10" dirty="0">
                <a:latin typeface="Calibri"/>
                <a:cs typeface="Calibri"/>
              </a:rPr>
              <a:t> generation.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80"/>
              </a:spcBef>
              <a:buFont typeface="Segoe UI"/>
              <a:buChar char="□"/>
            </a:pPr>
            <a:endParaRPr sz="1300">
              <a:latin typeface="Calibri"/>
              <a:cs typeface="Calibri"/>
            </a:endParaRPr>
          </a:p>
          <a:p>
            <a:pPr marL="262255" indent="-249554">
              <a:lnSpc>
                <a:spcPct val="100000"/>
              </a:lnSpc>
              <a:buFont typeface="Segoe UI"/>
              <a:buChar char="□"/>
              <a:tabLst>
                <a:tab pos="262255" algn="l"/>
              </a:tabLst>
            </a:pPr>
            <a:r>
              <a:rPr sz="1300" dirty="0">
                <a:latin typeface="Calibri"/>
                <a:cs typeface="Calibri"/>
              </a:rPr>
              <a:t>Responsive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design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that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works</a:t>
            </a:r>
            <a:r>
              <a:rPr sz="1300" spc="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across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all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devices.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69680" y="6182867"/>
            <a:ext cx="312419" cy="31241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932132" y="6258785"/>
            <a:ext cx="14605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900" spc="-50" dirty="0">
                <a:solidFill>
                  <a:srgbClr val="FFFFFF"/>
                </a:solidFill>
                <a:latin typeface="Times New Roman"/>
                <a:cs typeface="Times New Roman"/>
              </a:rPr>
              <a:t>4</a:t>
            </a:fld>
            <a:endParaRPr sz="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466851" y="1393956"/>
            <a:ext cx="175260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u="heavy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COMPARATIVE</a:t>
            </a:r>
            <a:r>
              <a:rPr sz="1300" b="1" u="heavy" spc="15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10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ANALYSIS</a:t>
            </a:r>
            <a:endParaRPr sz="13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59179" y="2052827"/>
          <a:ext cx="8361044" cy="4333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1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1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19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3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19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2290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3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Features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3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Mint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3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YNAB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3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Personal</a:t>
                      </a:r>
                      <a:r>
                        <a:rPr sz="1300" b="1" spc="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Capital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3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AI</a:t>
                      </a:r>
                      <a:r>
                        <a:rPr sz="13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Finance</a:t>
                      </a:r>
                      <a:r>
                        <a:rPr sz="1300" b="1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Platform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290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UI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&amp;</a:t>
                      </a:r>
                      <a:r>
                        <a:rPr sz="13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UX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020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Receipt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Scanning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290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Budget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Alerts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1020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AI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Integration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2290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Monthly</a:t>
                      </a:r>
                      <a:r>
                        <a:rPr sz="13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Reports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2290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Authentication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0385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Free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3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Use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26680" y="2583180"/>
            <a:ext cx="441959" cy="36271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56376" y="2583180"/>
            <a:ext cx="440435" cy="36271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86072" y="2583180"/>
            <a:ext cx="440435" cy="36271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11196" y="2583180"/>
            <a:ext cx="443483" cy="36271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726680" y="3128772"/>
            <a:ext cx="441959" cy="36118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056376" y="3128772"/>
            <a:ext cx="440435" cy="36118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386072" y="3128772"/>
            <a:ext cx="440435" cy="36118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711196" y="3128772"/>
            <a:ext cx="443483" cy="36118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726680" y="3668267"/>
            <a:ext cx="441959" cy="36118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056376" y="3668267"/>
            <a:ext cx="440435" cy="36118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386072" y="3668267"/>
            <a:ext cx="440435" cy="36118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711196" y="3668267"/>
            <a:ext cx="443483" cy="36118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726680" y="4209288"/>
            <a:ext cx="441959" cy="36118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056376" y="4209288"/>
            <a:ext cx="440435" cy="36118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386072" y="4209288"/>
            <a:ext cx="440435" cy="36118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711196" y="4209288"/>
            <a:ext cx="443483" cy="36118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726680" y="4753356"/>
            <a:ext cx="441959" cy="361187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056376" y="4753356"/>
            <a:ext cx="440435" cy="36118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386072" y="4753356"/>
            <a:ext cx="440435" cy="361187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711196" y="4753356"/>
            <a:ext cx="443483" cy="361187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726680" y="5294376"/>
            <a:ext cx="441959" cy="361187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056376" y="5294376"/>
            <a:ext cx="440435" cy="36118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386072" y="5294376"/>
            <a:ext cx="440435" cy="36118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711196" y="5294376"/>
            <a:ext cx="443483" cy="361187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726680" y="5838444"/>
            <a:ext cx="441959" cy="361187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056376" y="5838444"/>
            <a:ext cx="440435" cy="361187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386072" y="5838444"/>
            <a:ext cx="440435" cy="361187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2711196" y="5838444"/>
            <a:ext cx="443483" cy="3611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827974" y="1166558"/>
            <a:ext cx="6403975" cy="716915"/>
            <a:chOff x="1827974" y="1166558"/>
            <a:chExt cx="6403975" cy="716915"/>
          </a:xfrm>
        </p:grpSpPr>
        <p:sp>
          <p:nvSpPr>
            <p:cNvPr id="4" name="object 4"/>
            <p:cNvSpPr/>
            <p:nvPr/>
          </p:nvSpPr>
          <p:spPr>
            <a:xfrm>
              <a:off x="1840991" y="1179575"/>
              <a:ext cx="6377940" cy="690880"/>
            </a:xfrm>
            <a:custGeom>
              <a:avLst/>
              <a:gdLst/>
              <a:ahLst/>
              <a:cxnLst/>
              <a:rect l="l" t="t" r="r" b="b"/>
              <a:pathLst>
                <a:path w="6377940" h="690880">
                  <a:moveTo>
                    <a:pt x="6377940" y="690372"/>
                  </a:moveTo>
                  <a:lnTo>
                    <a:pt x="0" y="690372"/>
                  </a:lnTo>
                  <a:lnTo>
                    <a:pt x="0" y="0"/>
                  </a:lnTo>
                  <a:lnTo>
                    <a:pt x="6377940" y="0"/>
                  </a:lnTo>
                  <a:lnTo>
                    <a:pt x="6377940" y="6903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40991" y="1179575"/>
              <a:ext cx="6377940" cy="690880"/>
            </a:xfrm>
            <a:custGeom>
              <a:avLst/>
              <a:gdLst/>
              <a:ahLst/>
              <a:cxnLst/>
              <a:rect l="l" t="t" r="r" b="b"/>
              <a:pathLst>
                <a:path w="6377940" h="690880">
                  <a:moveTo>
                    <a:pt x="0" y="0"/>
                  </a:moveTo>
                  <a:lnTo>
                    <a:pt x="6377940" y="0"/>
                  </a:lnTo>
                  <a:lnTo>
                    <a:pt x="6377940" y="690372"/>
                  </a:lnTo>
                  <a:lnTo>
                    <a:pt x="0" y="690372"/>
                  </a:lnTo>
                  <a:lnTo>
                    <a:pt x="0" y="0"/>
                  </a:lnTo>
                  <a:close/>
                </a:path>
              </a:pathLst>
            </a:custGeom>
            <a:ln w="25908">
              <a:solidFill>
                <a:srgbClr val="3F3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861771" y="1176002"/>
            <a:ext cx="195961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10" dirty="0">
                <a:latin typeface="Calibri"/>
                <a:cs typeface="Calibri"/>
              </a:rPr>
              <a:t>FUNCTIONAL</a:t>
            </a:r>
            <a:r>
              <a:rPr sz="1300" b="1" spc="-55" dirty="0">
                <a:latin typeface="Calibri"/>
                <a:cs typeface="Calibri"/>
              </a:rPr>
              <a:t> </a:t>
            </a:r>
            <a:r>
              <a:rPr sz="1300" b="1" spc="-10" dirty="0">
                <a:latin typeface="Calibri"/>
                <a:cs typeface="Calibri"/>
              </a:rPr>
              <a:t>SPECIFICATION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40992" y="1371600"/>
            <a:ext cx="1991995" cy="17145"/>
          </a:xfrm>
          <a:custGeom>
            <a:avLst/>
            <a:gdLst/>
            <a:ahLst/>
            <a:cxnLst/>
            <a:rect l="l" t="t" r="r" b="b"/>
            <a:pathLst>
              <a:path w="1991995" h="17144">
                <a:moveTo>
                  <a:pt x="1991867" y="16763"/>
                </a:moveTo>
                <a:lnTo>
                  <a:pt x="0" y="16763"/>
                </a:lnTo>
                <a:lnTo>
                  <a:pt x="0" y="0"/>
                </a:lnTo>
                <a:lnTo>
                  <a:pt x="1991867" y="0"/>
                </a:lnTo>
                <a:lnTo>
                  <a:pt x="1991867" y="167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69680" y="6182867"/>
            <a:ext cx="312419" cy="31241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574785" y="2128507"/>
            <a:ext cx="174117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dirty="0">
                <a:latin typeface="Calibri"/>
                <a:cs typeface="Calibri"/>
              </a:rPr>
              <a:t>4.1</a:t>
            </a:r>
            <a:r>
              <a:rPr sz="1300" b="1" spc="-30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USER</a:t>
            </a:r>
            <a:r>
              <a:rPr sz="1300" b="1" spc="-1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OF</a:t>
            </a:r>
            <a:r>
              <a:rPr sz="1300" b="1" spc="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THE</a:t>
            </a:r>
            <a:r>
              <a:rPr sz="1300" b="1" spc="-20" dirty="0">
                <a:latin typeface="Calibri"/>
                <a:cs typeface="Calibri"/>
              </a:rPr>
              <a:t> </a:t>
            </a:r>
            <a:r>
              <a:rPr sz="1300" b="1" spc="-10" dirty="0">
                <a:latin typeface="Calibri"/>
                <a:cs typeface="Calibri"/>
              </a:rPr>
              <a:t>SYSTEM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32132" y="6258785"/>
            <a:ext cx="16319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900" spc="-25" dirty="0">
                <a:solidFill>
                  <a:srgbClr val="FFFFFF"/>
                </a:solidFill>
                <a:latin typeface="Times New Roman"/>
                <a:cs typeface="Times New Roman"/>
              </a:rPr>
              <a:t>6</a:t>
            </a:fld>
            <a:endParaRPr sz="9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7429" y="2736561"/>
            <a:ext cx="6097270" cy="3416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22275" indent="-409575">
              <a:lnSpc>
                <a:spcPct val="100000"/>
              </a:lnSpc>
              <a:spcBef>
                <a:spcPts val="95"/>
              </a:spcBef>
              <a:buAutoNum type="arabicParenBoth"/>
              <a:tabLst>
                <a:tab pos="422275" algn="l"/>
              </a:tabLst>
            </a:pPr>
            <a:r>
              <a:rPr sz="1300" b="1" spc="-10" dirty="0">
                <a:latin typeface="Calibri"/>
                <a:cs typeface="Calibri"/>
              </a:rPr>
              <a:t>Regular User:-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69"/>
              </a:spcBef>
              <a:buFont typeface="Calibri"/>
              <a:buAutoNum type="arabicParenBoth"/>
            </a:pPr>
            <a:endParaRPr sz="1300">
              <a:latin typeface="Calibri"/>
              <a:cs typeface="Calibri"/>
            </a:endParaRPr>
          </a:p>
          <a:p>
            <a:pPr marL="1190625" lvl="1" indent="-440690">
              <a:lnSpc>
                <a:spcPct val="100000"/>
              </a:lnSpc>
              <a:spcBef>
                <a:spcPts val="5"/>
              </a:spcBef>
              <a:buFont typeface="Segoe UI"/>
              <a:buChar char="□"/>
              <a:tabLst>
                <a:tab pos="1190625" algn="l"/>
              </a:tabLst>
            </a:pPr>
            <a:r>
              <a:rPr sz="1300" dirty="0">
                <a:latin typeface="Calibri"/>
                <a:cs typeface="Calibri"/>
              </a:rPr>
              <a:t>The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user can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register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and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log in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to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the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system</a:t>
            </a:r>
            <a:r>
              <a:rPr sz="1300" spc="4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using clerk</a:t>
            </a:r>
            <a:r>
              <a:rPr sz="1300" spc="-10" dirty="0">
                <a:latin typeface="Calibri"/>
                <a:cs typeface="Calibri"/>
              </a:rPr>
              <a:t> Authentication.</a:t>
            </a:r>
            <a:endParaRPr sz="13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70"/>
              </a:spcBef>
              <a:buFont typeface="Segoe UI"/>
              <a:buChar char="□"/>
            </a:pPr>
            <a:endParaRPr sz="1300">
              <a:latin typeface="Calibri"/>
              <a:cs typeface="Calibri"/>
            </a:endParaRPr>
          </a:p>
          <a:p>
            <a:pPr marL="1190625" lvl="1" indent="-440690">
              <a:lnSpc>
                <a:spcPct val="100000"/>
              </a:lnSpc>
              <a:buFont typeface="Segoe UI"/>
              <a:buChar char="□"/>
              <a:tabLst>
                <a:tab pos="1190625" algn="l"/>
              </a:tabLst>
            </a:pPr>
            <a:r>
              <a:rPr sz="1300" dirty="0">
                <a:latin typeface="Calibri"/>
                <a:cs typeface="Calibri"/>
              </a:rPr>
              <a:t>The</a:t>
            </a:r>
            <a:r>
              <a:rPr sz="1300" spc="15" dirty="0">
                <a:latin typeface="Calibri"/>
                <a:cs typeface="Calibri"/>
              </a:rPr>
              <a:t> </a:t>
            </a:r>
            <a:r>
              <a:rPr sz="1300" spc="-30" dirty="0">
                <a:latin typeface="Calibri"/>
                <a:cs typeface="Calibri"/>
              </a:rPr>
              <a:t>user</a:t>
            </a:r>
            <a:r>
              <a:rPr sz="1300" spc="-70" dirty="0">
                <a:latin typeface="Calibri"/>
                <a:cs typeface="Calibri"/>
              </a:rPr>
              <a:t> </a:t>
            </a:r>
            <a:r>
              <a:rPr sz="1300" spc="-20" dirty="0">
                <a:latin typeface="Calibri"/>
                <a:cs typeface="Calibri"/>
              </a:rPr>
              <a:t>can </a:t>
            </a:r>
            <a:r>
              <a:rPr sz="1300" spc="-35" dirty="0">
                <a:latin typeface="Calibri"/>
                <a:cs typeface="Calibri"/>
              </a:rPr>
              <a:t>scan</a:t>
            </a:r>
            <a:r>
              <a:rPr sz="1300" spc="-65" dirty="0">
                <a:latin typeface="Calibri"/>
                <a:cs typeface="Calibri"/>
              </a:rPr>
              <a:t> </a:t>
            </a:r>
            <a:r>
              <a:rPr sz="1300" spc="-30" dirty="0">
                <a:latin typeface="Calibri"/>
                <a:cs typeface="Calibri"/>
              </a:rPr>
              <a:t>receipt</a:t>
            </a:r>
            <a:r>
              <a:rPr sz="1300" spc="-60" dirty="0">
                <a:latin typeface="Calibri"/>
                <a:cs typeface="Calibri"/>
              </a:rPr>
              <a:t> </a:t>
            </a:r>
            <a:r>
              <a:rPr sz="1300" spc="-30" dirty="0">
                <a:latin typeface="Calibri"/>
                <a:cs typeface="Calibri"/>
              </a:rPr>
              <a:t>and</a:t>
            </a:r>
            <a:r>
              <a:rPr sz="1300" spc="-70" dirty="0">
                <a:latin typeface="Calibri"/>
                <a:cs typeface="Calibri"/>
              </a:rPr>
              <a:t> </a:t>
            </a:r>
            <a:r>
              <a:rPr sz="1300" spc="-25" dirty="0">
                <a:latin typeface="Calibri"/>
                <a:cs typeface="Calibri"/>
              </a:rPr>
              <a:t>add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spc="-45" dirty="0">
                <a:latin typeface="Calibri"/>
                <a:cs typeface="Calibri"/>
              </a:rPr>
              <a:t>transaction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automatically.</a:t>
            </a:r>
            <a:endParaRPr sz="13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75"/>
              </a:spcBef>
              <a:buFont typeface="Segoe UI"/>
              <a:buChar char="□"/>
            </a:pPr>
            <a:endParaRPr sz="1300">
              <a:latin typeface="Calibri"/>
              <a:cs typeface="Calibri"/>
            </a:endParaRPr>
          </a:p>
          <a:p>
            <a:pPr marL="1190625" lvl="1" indent="-440690">
              <a:lnSpc>
                <a:spcPct val="100000"/>
              </a:lnSpc>
              <a:buFont typeface="Segoe UI"/>
              <a:buChar char="□"/>
              <a:tabLst>
                <a:tab pos="1190625" algn="l"/>
              </a:tabLst>
            </a:pPr>
            <a:r>
              <a:rPr sz="1300" dirty="0">
                <a:latin typeface="Calibri"/>
                <a:cs typeface="Calibri"/>
              </a:rPr>
              <a:t>The</a:t>
            </a:r>
            <a:r>
              <a:rPr sz="1300" spc="15" dirty="0">
                <a:latin typeface="Calibri"/>
                <a:cs typeface="Calibri"/>
              </a:rPr>
              <a:t> </a:t>
            </a:r>
            <a:r>
              <a:rPr sz="1300" spc="-30" dirty="0">
                <a:latin typeface="Calibri"/>
                <a:cs typeface="Calibri"/>
              </a:rPr>
              <a:t>user</a:t>
            </a:r>
            <a:r>
              <a:rPr sz="1300" spc="-65" dirty="0">
                <a:latin typeface="Calibri"/>
                <a:cs typeface="Calibri"/>
              </a:rPr>
              <a:t> </a:t>
            </a:r>
            <a:r>
              <a:rPr sz="1300" spc="-20" dirty="0">
                <a:latin typeface="Calibri"/>
                <a:cs typeface="Calibri"/>
              </a:rPr>
              <a:t>can</a:t>
            </a:r>
            <a:r>
              <a:rPr sz="1300" spc="-25" dirty="0">
                <a:latin typeface="Calibri"/>
                <a:cs typeface="Calibri"/>
              </a:rPr>
              <a:t> add,</a:t>
            </a:r>
            <a:r>
              <a:rPr sz="1300" spc="-70" dirty="0">
                <a:latin typeface="Calibri"/>
                <a:cs typeface="Calibri"/>
              </a:rPr>
              <a:t> </a:t>
            </a:r>
            <a:r>
              <a:rPr sz="1300" spc="-30" dirty="0">
                <a:latin typeface="Calibri"/>
                <a:cs typeface="Calibri"/>
              </a:rPr>
              <a:t>edit,</a:t>
            </a:r>
            <a:r>
              <a:rPr sz="1300" spc="-55" dirty="0">
                <a:latin typeface="Calibri"/>
                <a:cs typeface="Calibri"/>
              </a:rPr>
              <a:t> </a:t>
            </a:r>
            <a:r>
              <a:rPr sz="1300" spc="-25" dirty="0">
                <a:latin typeface="Calibri"/>
                <a:cs typeface="Calibri"/>
              </a:rPr>
              <a:t>and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spc="-35" dirty="0">
                <a:latin typeface="Calibri"/>
                <a:cs typeface="Calibri"/>
              </a:rPr>
              <a:t>delete</a:t>
            </a:r>
            <a:r>
              <a:rPr sz="1300" spc="-55" dirty="0">
                <a:latin typeface="Calibri"/>
                <a:cs typeface="Calibri"/>
              </a:rPr>
              <a:t> </a:t>
            </a:r>
            <a:r>
              <a:rPr sz="1300" spc="-45" dirty="0">
                <a:latin typeface="Calibri"/>
                <a:cs typeface="Calibri"/>
              </a:rPr>
              <a:t>transactions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manually.</a:t>
            </a:r>
            <a:endParaRPr sz="13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70"/>
              </a:spcBef>
              <a:buFont typeface="Segoe UI"/>
              <a:buChar char="□"/>
            </a:pPr>
            <a:endParaRPr sz="1300">
              <a:latin typeface="Calibri"/>
              <a:cs typeface="Calibri"/>
            </a:endParaRPr>
          </a:p>
          <a:p>
            <a:pPr marL="1190625" lvl="1" indent="-440690">
              <a:lnSpc>
                <a:spcPct val="100000"/>
              </a:lnSpc>
              <a:buFont typeface="Segoe UI"/>
              <a:buChar char="□"/>
              <a:tabLst>
                <a:tab pos="1190625" algn="l"/>
              </a:tabLst>
            </a:pPr>
            <a:r>
              <a:rPr sz="1300" dirty="0">
                <a:latin typeface="Calibri"/>
                <a:cs typeface="Calibri"/>
              </a:rPr>
              <a:t>The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spc="-30" dirty="0">
                <a:latin typeface="Calibri"/>
                <a:cs typeface="Calibri"/>
              </a:rPr>
              <a:t>user</a:t>
            </a:r>
            <a:r>
              <a:rPr sz="1300" spc="-50" dirty="0">
                <a:latin typeface="Calibri"/>
                <a:cs typeface="Calibri"/>
              </a:rPr>
              <a:t> </a:t>
            </a:r>
            <a:r>
              <a:rPr sz="1300" spc="-30" dirty="0">
                <a:latin typeface="Calibri"/>
                <a:cs typeface="Calibri"/>
              </a:rPr>
              <a:t>can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spc="-30" dirty="0">
                <a:latin typeface="Calibri"/>
                <a:cs typeface="Calibri"/>
              </a:rPr>
              <a:t>set </a:t>
            </a:r>
            <a:r>
              <a:rPr sz="1300" spc="-25" dirty="0">
                <a:latin typeface="Calibri"/>
                <a:cs typeface="Calibri"/>
              </a:rPr>
              <a:t>and</a:t>
            </a:r>
            <a:r>
              <a:rPr sz="1300" spc="-70" dirty="0">
                <a:latin typeface="Calibri"/>
                <a:cs typeface="Calibri"/>
              </a:rPr>
              <a:t> </a:t>
            </a:r>
            <a:r>
              <a:rPr sz="1300" spc="-35" dirty="0">
                <a:latin typeface="Calibri"/>
                <a:cs typeface="Calibri"/>
              </a:rPr>
              <a:t>manage</a:t>
            </a:r>
            <a:r>
              <a:rPr sz="1300" spc="-60" dirty="0">
                <a:latin typeface="Calibri"/>
                <a:cs typeface="Calibri"/>
              </a:rPr>
              <a:t> </a:t>
            </a:r>
            <a:r>
              <a:rPr sz="1300" spc="-35" dirty="0">
                <a:latin typeface="Calibri"/>
                <a:cs typeface="Calibri"/>
              </a:rPr>
              <a:t>monthly</a:t>
            </a:r>
            <a:r>
              <a:rPr sz="1300" spc="-5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budgets.</a:t>
            </a:r>
            <a:endParaRPr sz="13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75"/>
              </a:spcBef>
              <a:buFont typeface="Segoe UI"/>
              <a:buChar char="□"/>
            </a:pPr>
            <a:endParaRPr sz="1300">
              <a:latin typeface="Calibri"/>
              <a:cs typeface="Calibri"/>
            </a:endParaRPr>
          </a:p>
          <a:p>
            <a:pPr marL="1190625" lvl="1" indent="-440690">
              <a:lnSpc>
                <a:spcPct val="100000"/>
              </a:lnSpc>
              <a:buFont typeface="Segoe UI"/>
              <a:buChar char="□"/>
              <a:tabLst>
                <a:tab pos="1190625" algn="l"/>
              </a:tabLst>
            </a:pPr>
            <a:r>
              <a:rPr sz="1300" dirty="0">
                <a:latin typeface="Calibri"/>
                <a:cs typeface="Calibri"/>
              </a:rPr>
              <a:t>The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spc="-30" dirty="0">
                <a:latin typeface="Calibri"/>
                <a:cs typeface="Calibri"/>
              </a:rPr>
              <a:t>user</a:t>
            </a:r>
            <a:r>
              <a:rPr sz="1300" spc="-65" dirty="0">
                <a:latin typeface="Calibri"/>
                <a:cs typeface="Calibri"/>
              </a:rPr>
              <a:t> </a:t>
            </a:r>
            <a:r>
              <a:rPr sz="1300" spc="-20" dirty="0">
                <a:latin typeface="Calibri"/>
                <a:cs typeface="Calibri"/>
              </a:rPr>
              <a:t>can</a:t>
            </a:r>
            <a:r>
              <a:rPr sz="1300" spc="-35" dirty="0">
                <a:latin typeface="Calibri"/>
                <a:cs typeface="Calibri"/>
              </a:rPr>
              <a:t> </a:t>
            </a:r>
            <a:r>
              <a:rPr sz="1300" spc="-20" dirty="0">
                <a:latin typeface="Calibri"/>
                <a:cs typeface="Calibri"/>
              </a:rPr>
              <a:t>view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spc="-45" dirty="0">
                <a:latin typeface="Calibri"/>
                <a:cs typeface="Calibri"/>
              </a:rPr>
              <a:t>transaction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spc="-45" dirty="0">
                <a:latin typeface="Calibri"/>
                <a:cs typeface="Calibri"/>
              </a:rPr>
              <a:t>statements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spc="-20" dirty="0">
                <a:latin typeface="Calibri"/>
                <a:cs typeface="Calibri"/>
              </a:rPr>
              <a:t>and</a:t>
            </a:r>
            <a:r>
              <a:rPr sz="1300" spc="-3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records.</a:t>
            </a:r>
            <a:endParaRPr sz="1300">
              <a:latin typeface="Calibri"/>
              <a:cs typeface="Calibri"/>
            </a:endParaRPr>
          </a:p>
          <a:p>
            <a:pPr marL="1190625" lvl="1" indent="-440690">
              <a:lnSpc>
                <a:spcPct val="100000"/>
              </a:lnSpc>
              <a:spcBef>
                <a:spcPts val="1560"/>
              </a:spcBef>
              <a:buFont typeface="Segoe UI"/>
              <a:buChar char="□"/>
              <a:tabLst>
                <a:tab pos="1190625" algn="l"/>
              </a:tabLst>
            </a:pPr>
            <a:r>
              <a:rPr sz="1300" spc="-20" dirty="0">
                <a:latin typeface="Calibri"/>
                <a:cs typeface="Calibri"/>
              </a:rPr>
              <a:t>The</a:t>
            </a:r>
            <a:r>
              <a:rPr sz="1300" spc="-30" dirty="0">
                <a:latin typeface="Calibri"/>
                <a:cs typeface="Calibri"/>
              </a:rPr>
              <a:t> user </a:t>
            </a:r>
            <a:r>
              <a:rPr sz="1300" spc="-35" dirty="0">
                <a:latin typeface="Calibri"/>
                <a:cs typeface="Calibri"/>
              </a:rPr>
              <a:t>receives</a:t>
            </a:r>
            <a:r>
              <a:rPr sz="1300" spc="-50" dirty="0">
                <a:latin typeface="Calibri"/>
                <a:cs typeface="Calibri"/>
              </a:rPr>
              <a:t> </a:t>
            </a:r>
            <a:r>
              <a:rPr sz="1300" spc="-30" dirty="0">
                <a:latin typeface="Calibri"/>
                <a:cs typeface="Calibri"/>
              </a:rPr>
              <a:t>email</a:t>
            </a:r>
            <a:r>
              <a:rPr sz="1300" spc="-65" dirty="0">
                <a:latin typeface="Calibri"/>
                <a:cs typeface="Calibri"/>
              </a:rPr>
              <a:t> </a:t>
            </a:r>
            <a:r>
              <a:rPr sz="1300" spc="-35" dirty="0">
                <a:latin typeface="Calibri"/>
                <a:cs typeface="Calibri"/>
              </a:rPr>
              <a:t>alerts</a:t>
            </a:r>
            <a:r>
              <a:rPr sz="1300" spc="-50" dirty="0">
                <a:latin typeface="Calibri"/>
                <a:cs typeface="Calibri"/>
              </a:rPr>
              <a:t> </a:t>
            </a:r>
            <a:r>
              <a:rPr sz="1300" spc="-25" dirty="0">
                <a:latin typeface="Calibri"/>
                <a:cs typeface="Calibri"/>
              </a:rPr>
              <a:t>when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spc="-45" dirty="0">
                <a:latin typeface="Calibri"/>
                <a:cs typeface="Calibri"/>
              </a:rPr>
              <a:t>budget</a:t>
            </a:r>
            <a:r>
              <a:rPr sz="1300" spc="-40" dirty="0">
                <a:latin typeface="Calibri"/>
                <a:cs typeface="Calibri"/>
              </a:rPr>
              <a:t> </a:t>
            </a:r>
            <a:r>
              <a:rPr sz="1300" spc="-30" dirty="0">
                <a:latin typeface="Calibri"/>
                <a:cs typeface="Calibri"/>
              </a:rPr>
              <a:t>reaches</a:t>
            </a:r>
            <a:r>
              <a:rPr sz="1300" spc="-65" dirty="0">
                <a:latin typeface="Calibri"/>
                <a:cs typeface="Calibri"/>
              </a:rPr>
              <a:t> </a:t>
            </a:r>
            <a:r>
              <a:rPr sz="1300" spc="-20" dirty="0">
                <a:latin typeface="Calibri"/>
                <a:cs typeface="Calibri"/>
              </a:rPr>
              <a:t>80%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threshold.</a:t>
            </a:r>
            <a:endParaRPr sz="1300">
              <a:latin typeface="Calibri"/>
              <a:cs typeface="Calibri"/>
            </a:endParaRPr>
          </a:p>
          <a:p>
            <a:pPr marL="1190625" lvl="1" indent="-440690">
              <a:lnSpc>
                <a:spcPct val="100000"/>
              </a:lnSpc>
              <a:spcBef>
                <a:spcPts val="1560"/>
              </a:spcBef>
              <a:buFont typeface="Segoe UI"/>
              <a:buChar char="□"/>
              <a:tabLst>
                <a:tab pos="1190625" algn="l"/>
              </a:tabLst>
            </a:pPr>
            <a:r>
              <a:rPr sz="1300" spc="-20" dirty="0">
                <a:latin typeface="Calibri"/>
                <a:cs typeface="Calibri"/>
              </a:rPr>
              <a:t>The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spc="-30" dirty="0">
                <a:latin typeface="Calibri"/>
                <a:cs typeface="Calibri"/>
              </a:rPr>
              <a:t>user</a:t>
            </a:r>
            <a:r>
              <a:rPr sz="1300" spc="-45" dirty="0">
                <a:latin typeface="Calibri"/>
                <a:cs typeface="Calibri"/>
              </a:rPr>
              <a:t> </a:t>
            </a:r>
            <a:r>
              <a:rPr sz="1300" spc="-35" dirty="0">
                <a:latin typeface="Calibri"/>
                <a:cs typeface="Calibri"/>
              </a:rPr>
              <a:t>receives </a:t>
            </a:r>
            <a:r>
              <a:rPr sz="1300" spc="-40" dirty="0">
                <a:latin typeface="Calibri"/>
                <a:cs typeface="Calibri"/>
              </a:rPr>
              <a:t>monthly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spc="-45" dirty="0">
                <a:latin typeface="Calibri"/>
                <a:cs typeface="Calibri"/>
              </a:rPr>
              <a:t>financial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reports.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840992" y="1147572"/>
            <a:ext cx="6377940" cy="693420"/>
          </a:xfrm>
          <a:prstGeom prst="rect">
            <a:avLst/>
          </a:prstGeom>
          <a:solidFill>
            <a:srgbClr val="FFFFFF"/>
          </a:solidFill>
          <a:ln w="25907">
            <a:solidFill>
              <a:srgbClr val="3F3F3F"/>
            </a:solidFill>
          </a:ln>
        </p:spPr>
        <p:txBody>
          <a:bodyPr vert="horz" wrap="square" lIns="0" tIns="167005" rIns="0" bIns="0" rtlCol="0">
            <a:spAutoFit/>
          </a:bodyPr>
          <a:lstStyle/>
          <a:p>
            <a:pPr marL="1188085">
              <a:lnSpc>
                <a:spcPct val="100000"/>
              </a:lnSpc>
              <a:spcBef>
                <a:spcPts val="1315"/>
              </a:spcBef>
            </a:pPr>
            <a:r>
              <a:rPr sz="13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4.</a:t>
            </a:r>
            <a:r>
              <a:rPr sz="1300" b="1" u="heavy" spc="-7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FUNCTIONAL</a:t>
            </a:r>
            <a:r>
              <a:rPr sz="1300" b="1" u="heavy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SPECIFICATION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5204" y="2980393"/>
            <a:ext cx="4685030" cy="2075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22275" indent="-409575">
              <a:lnSpc>
                <a:spcPct val="100000"/>
              </a:lnSpc>
              <a:spcBef>
                <a:spcPts val="95"/>
              </a:spcBef>
              <a:buAutoNum type="arabicParenBoth" startAt="2"/>
              <a:tabLst>
                <a:tab pos="422275" algn="l"/>
              </a:tabLst>
            </a:pPr>
            <a:r>
              <a:rPr sz="1300" b="1" spc="-10" dirty="0">
                <a:latin typeface="Calibri"/>
                <a:cs typeface="Calibri"/>
              </a:rPr>
              <a:t>Admin:-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69"/>
              </a:spcBef>
              <a:buFont typeface="Calibri"/>
              <a:buAutoNum type="arabicParenBoth" startAt="2"/>
            </a:pPr>
            <a:endParaRPr sz="1300">
              <a:latin typeface="Calibri"/>
              <a:cs typeface="Calibri"/>
            </a:endParaRPr>
          </a:p>
          <a:p>
            <a:pPr marL="1190625" lvl="1" indent="-440690">
              <a:lnSpc>
                <a:spcPct val="100000"/>
              </a:lnSpc>
              <a:spcBef>
                <a:spcPts val="5"/>
              </a:spcBef>
              <a:buFont typeface="Segoe UI"/>
              <a:buChar char="□"/>
              <a:tabLst>
                <a:tab pos="1190625" algn="l"/>
              </a:tabLst>
            </a:pPr>
            <a:r>
              <a:rPr sz="1300" dirty="0">
                <a:latin typeface="Calibri"/>
                <a:cs typeface="Calibri"/>
              </a:rPr>
              <a:t>The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spc="-35" dirty="0">
                <a:latin typeface="Calibri"/>
                <a:cs typeface="Calibri"/>
              </a:rPr>
              <a:t>admin</a:t>
            </a:r>
            <a:r>
              <a:rPr sz="1300" spc="-55" dirty="0">
                <a:latin typeface="Calibri"/>
                <a:cs typeface="Calibri"/>
              </a:rPr>
              <a:t> </a:t>
            </a:r>
            <a:r>
              <a:rPr sz="1300" spc="-30" dirty="0">
                <a:latin typeface="Calibri"/>
                <a:cs typeface="Calibri"/>
              </a:rPr>
              <a:t>can</a:t>
            </a:r>
            <a:r>
              <a:rPr sz="1300" spc="-10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log </a:t>
            </a:r>
            <a:r>
              <a:rPr sz="1300" spc="-30" dirty="0">
                <a:latin typeface="Calibri"/>
                <a:cs typeface="Calibri"/>
              </a:rPr>
              <a:t>into</a:t>
            </a:r>
            <a:r>
              <a:rPr sz="1300" spc="-70" dirty="0">
                <a:latin typeface="Calibri"/>
                <a:cs typeface="Calibri"/>
              </a:rPr>
              <a:t> </a:t>
            </a:r>
            <a:r>
              <a:rPr sz="1300" spc="-35" dirty="0">
                <a:latin typeface="Calibri"/>
                <a:cs typeface="Calibri"/>
              </a:rPr>
              <a:t>system</a:t>
            </a:r>
            <a:r>
              <a:rPr sz="1300" spc="-45" dirty="0">
                <a:latin typeface="Calibri"/>
                <a:cs typeface="Calibri"/>
              </a:rPr>
              <a:t> </a:t>
            </a:r>
            <a:r>
              <a:rPr sz="1300" spc="-25" dirty="0">
                <a:latin typeface="Calibri"/>
                <a:cs typeface="Calibri"/>
              </a:rPr>
              <a:t>with</a:t>
            </a:r>
            <a:r>
              <a:rPr sz="1300" spc="-40" dirty="0">
                <a:latin typeface="Calibri"/>
                <a:cs typeface="Calibri"/>
              </a:rPr>
              <a:t> admin</a:t>
            </a:r>
            <a:r>
              <a:rPr sz="1300" spc="-55" dirty="0">
                <a:latin typeface="Calibri"/>
                <a:cs typeface="Calibri"/>
              </a:rPr>
              <a:t> </a:t>
            </a:r>
            <a:r>
              <a:rPr sz="1300" spc="-20" dirty="0">
                <a:latin typeface="Calibri"/>
                <a:cs typeface="Calibri"/>
              </a:rPr>
              <a:t>credentials.</a:t>
            </a:r>
            <a:endParaRPr sz="13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70"/>
              </a:spcBef>
              <a:buFont typeface="Segoe UI"/>
              <a:buChar char="□"/>
            </a:pPr>
            <a:endParaRPr sz="1300">
              <a:latin typeface="Calibri"/>
              <a:cs typeface="Calibri"/>
            </a:endParaRPr>
          </a:p>
          <a:p>
            <a:pPr marL="1190625" lvl="1" indent="-440690">
              <a:lnSpc>
                <a:spcPct val="100000"/>
              </a:lnSpc>
              <a:buFont typeface="Segoe UI"/>
              <a:buChar char="□"/>
              <a:tabLst>
                <a:tab pos="1190625" algn="l"/>
              </a:tabLst>
            </a:pPr>
            <a:r>
              <a:rPr sz="1300" dirty="0">
                <a:latin typeface="Calibri"/>
                <a:cs typeface="Calibri"/>
              </a:rPr>
              <a:t>The</a:t>
            </a:r>
            <a:r>
              <a:rPr sz="1300" spc="30" dirty="0">
                <a:latin typeface="Calibri"/>
                <a:cs typeface="Calibri"/>
              </a:rPr>
              <a:t> </a:t>
            </a:r>
            <a:r>
              <a:rPr sz="1300" spc="-35" dirty="0">
                <a:latin typeface="Calibri"/>
                <a:cs typeface="Calibri"/>
              </a:rPr>
              <a:t>admin</a:t>
            </a:r>
            <a:r>
              <a:rPr sz="1300" spc="-95" dirty="0">
                <a:latin typeface="Calibri"/>
                <a:cs typeface="Calibri"/>
              </a:rPr>
              <a:t> </a:t>
            </a:r>
            <a:r>
              <a:rPr sz="1300" spc="-30" dirty="0">
                <a:latin typeface="Calibri"/>
                <a:cs typeface="Calibri"/>
              </a:rPr>
              <a:t>can</a:t>
            </a:r>
            <a:r>
              <a:rPr sz="1300" spc="-70" dirty="0">
                <a:latin typeface="Calibri"/>
                <a:cs typeface="Calibri"/>
              </a:rPr>
              <a:t> </a:t>
            </a:r>
            <a:r>
              <a:rPr sz="1300" spc="-30" dirty="0">
                <a:latin typeface="Calibri"/>
                <a:cs typeface="Calibri"/>
              </a:rPr>
              <a:t>view</a:t>
            </a:r>
            <a:r>
              <a:rPr sz="1300" spc="-50" dirty="0">
                <a:latin typeface="Calibri"/>
                <a:cs typeface="Calibri"/>
              </a:rPr>
              <a:t> </a:t>
            </a:r>
            <a:r>
              <a:rPr sz="1300" spc="-45" dirty="0">
                <a:latin typeface="Calibri"/>
                <a:cs typeface="Calibri"/>
              </a:rPr>
              <a:t>system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spc="-40" dirty="0">
                <a:latin typeface="Calibri"/>
                <a:cs typeface="Calibri"/>
              </a:rPr>
              <a:t>usage </a:t>
            </a:r>
            <a:r>
              <a:rPr sz="1300" spc="-10" dirty="0">
                <a:latin typeface="Calibri"/>
                <a:cs typeface="Calibri"/>
              </a:rPr>
              <a:t>statistics.</a:t>
            </a:r>
            <a:endParaRPr sz="13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75"/>
              </a:spcBef>
              <a:buFont typeface="Segoe UI"/>
              <a:buChar char="□"/>
            </a:pPr>
            <a:endParaRPr sz="1300">
              <a:latin typeface="Calibri"/>
              <a:cs typeface="Calibri"/>
            </a:endParaRPr>
          </a:p>
          <a:p>
            <a:pPr marL="1190625" lvl="1" indent="-440690">
              <a:lnSpc>
                <a:spcPct val="100000"/>
              </a:lnSpc>
              <a:buFont typeface="Segoe UI"/>
              <a:buChar char="□"/>
              <a:tabLst>
                <a:tab pos="1190625" algn="l"/>
              </a:tabLst>
            </a:pPr>
            <a:r>
              <a:rPr sz="1300" dirty="0">
                <a:latin typeface="Calibri"/>
                <a:cs typeface="Calibri"/>
              </a:rPr>
              <a:t>The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spc="-35" dirty="0">
                <a:latin typeface="Calibri"/>
                <a:cs typeface="Calibri"/>
              </a:rPr>
              <a:t>admin</a:t>
            </a:r>
            <a:r>
              <a:rPr sz="1300" spc="-70" dirty="0">
                <a:latin typeface="Calibri"/>
                <a:cs typeface="Calibri"/>
              </a:rPr>
              <a:t> </a:t>
            </a:r>
            <a:r>
              <a:rPr sz="1300" spc="-30" dirty="0">
                <a:latin typeface="Calibri"/>
                <a:cs typeface="Calibri"/>
              </a:rPr>
              <a:t>can</a:t>
            </a:r>
            <a:r>
              <a:rPr sz="1300" spc="-80" dirty="0">
                <a:latin typeface="Calibri"/>
                <a:cs typeface="Calibri"/>
              </a:rPr>
              <a:t> </a:t>
            </a:r>
            <a:r>
              <a:rPr sz="1300" spc="-35" dirty="0">
                <a:latin typeface="Calibri"/>
                <a:cs typeface="Calibri"/>
              </a:rPr>
              <a:t>manage</a:t>
            </a:r>
            <a:r>
              <a:rPr sz="1300" spc="-85" dirty="0">
                <a:latin typeface="Calibri"/>
                <a:cs typeface="Calibri"/>
              </a:rPr>
              <a:t> </a:t>
            </a:r>
            <a:r>
              <a:rPr sz="1300" spc="-20" dirty="0">
                <a:latin typeface="Calibri"/>
                <a:cs typeface="Calibri"/>
              </a:rPr>
              <a:t>user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accounts.</a:t>
            </a:r>
            <a:endParaRPr sz="1300">
              <a:latin typeface="Calibri"/>
              <a:cs typeface="Calibri"/>
            </a:endParaRPr>
          </a:p>
          <a:p>
            <a:pPr marL="1190625" lvl="1" indent="-440690">
              <a:lnSpc>
                <a:spcPct val="100000"/>
              </a:lnSpc>
              <a:spcBef>
                <a:spcPts val="1560"/>
              </a:spcBef>
              <a:buFont typeface="Segoe UI"/>
              <a:buChar char="□"/>
              <a:tabLst>
                <a:tab pos="1190625" algn="l"/>
              </a:tabLst>
            </a:pPr>
            <a:r>
              <a:rPr sz="1300" spc="-20" dirty="0">
                <a:latin typeface="Calibri"/>
                <a:cs typeface="Calibri"/>
              </a:rPr>
              <a:t>The</a:t>
            </a:r>
            <a:r>
              <a:rPr sz="1300" spc="-40" dirty="0">
                <a:latin typeface="Calibri"/>
                <a:cs typeface="Calibri"/>
              </a:rPr>
              <a:t> admin</a:t>
            </a:r>
            <a:r>
              <a:rPr sz="1300" spc="-45" dirty="0">
                <a:latin typeface="Calibri"/>
                <a:cs typeface="Calibri"/>
              </a:rPr>
              <a:t> </a:t>
            </a:r>
            <a:r>
              <a:rPr sz="1300" spc="-30" dirty="0">
                <a:latin typeface="Calibri"/>
                <a:cs typeface="Calibri"/>
              </a:rPr>
              <a:t>can</a:t>
            </a:r>
            <a:r>
              <a:rPr sz="1300" spc="-50" dirty="0">
                <a:latin typeface="Calibri"/>
                <a:cs typeface="Calibri"/>
              </a:rPr>
              <a:t> </a:t>
            </a:r>
            <a:r>
              <a:rPr sz="1300" spc="-40" dirty="0">
                <a:latin typeface="Calibri"/>
                <a:cs typeface="Calibri"/>
              </a:rPr>
              <a:t>troubleshoot</a:t>
            </a:r>
            <a:r>
              <a:rPr sz="1300" spc="2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issues.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69680" y="6182867"/>
            <a:ext cx="312419" cy="31241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705863" y="2125453"/>
            <a:ext cx="173482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dirty="0">
                <a:latin typeface="Calibri"/>
                <a:cs typeface="Calibri"/>
              </a:rPr>
              <a:t>4.1</a:t>
            </a:r>
            <a:r>
              <a:rPr sz="1300" b="1" spc="-4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USER</a:t>
            </a:r>
            <a:r>
              <a:rPr sz="1300" b="1" spc="-1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OF</a:t>
            </a:r>
            <a:r>
              <a:rPr sz="1300" b="1" spc="-3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THE</a:t>
            </a:r>
            <a:r>
              <a:rPr sz="1300" b="1" spc="-20" dirty="0">
                <a:latin typeface="Calibri"/>
                <a:cs typeface="Calibri"/>
              </a:rPr>
              <a:t> </a:t>
            </a:r>
            <a:r>
              <a:rPr sz="1300" b="1" spc="-10" dirty="0">
                <a:latin typeface="Calibri"/>
                <a:cs typeface="Calibri"/>
              </a:rPr>
              <a:t>SYSTEM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32132" y="6258785"/>
            <a:ext cx="16319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900" spc="-25" dirty="0">
                <a:solidFill>
                  <a:srgbClr val="FFFFFF"/>
                </a:solidFill>
                <a:latin typeface="Times New Roman"/>
                <a:cs typeface="Times New Roman"/>
              </a:rPr>
              <a:t>7</a:t>
            </a:fld>
            <a:endParaRPr sz="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69845" y="1232420"/>
            <a:ext cx="5395595" cy="4142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3390">
              <a:lnSpc>
                <a:spcPct val="100000"/>
              </a:lnSpc>
              <a:spcBef>
                <a:spcPts val="95"/>
              </a:spcBef>
            </a:pPr>
            <a:r>
              <a:rPr sz="1300" b="1" u="heavy" spc="-10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4.</a:t>
            </a:r>
            <a:r>
              <a:rPr sz="1300" b="1" u="heavy" spc="-70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10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FUNCTIONAL</a:t>
            </a:r>
            <a:r>
              <a:rPr sz="1300" b="1" u="heavy" spc="5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10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SPECIFICATION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80"/>
              </a:spcBef>
            </a:pPr>
            <a:endParaRPr sz="1300">
              <a:latin typeface="Calibri"/>
              <a:cs typeface="Calibri"/>
            </a:endParaRPr>
          </a:p>
          <a:p>
            <a:pPr marL="3305810">
              <a:lnSpc>
                <a:spcPct val="100000"/>
              </a:lnSpc>
            </a:pPr>
            <a:r>
              <a:rPr sz="1300" b="1" dirty="0">
                <a:latin typeface="Calibri"/>
                <a:cs typeface="Calibri"/>
              </a:rPr>
              <a:t>4.2</a:t>
            </a:r>
            <a:r>
              <a:rPr sz="1300" b="1" spc="-2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MODULE</a:t>
            </a:r>
            <a:r>
              <a:rPr sz="1300" b="1" spc="-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OF</a:t>
            </a:r>
            <a:r>
              <a:rPr sz="1300" b="1" spc="-1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THE</a:t>
            </a:r>
            <a:r>
              <a:rPr sz="1300" b="1" spc="-10" dirty="0">
                <a:latin typeface="Calibri"/>
                <a:cs typeface="Calibri"/>
              </a:rPr>
              <a:t> SYSTEM</a:t>
            </a:r>
            <a:endParaRPr sz="1300">
              <a:latin typeface="Calibri"/>
              <a:cs typeface="Calibri"/>
            </a:endParaRPr>
          </a:p>
          <a:p>
            <a:pPr marL="320040" indent="-307340">
              <a:lnSpc>
                <a:spcPct val="100000"/>
              </a:lnSpc>
              <a:spcBef>
                <a:spcPts val="1295"/>
              </a:spcBef>
              <a:buClr>
                <a:srgbClr val="000000"/>
              </a:buClr>
              <a:buFont typeface="Segoe UI Symbol"/>
              <a:buChar char="□"/>
              <a:tabLst>
                <a:tab pos="320040" algn="l"/>
              </a:tabLst>
            </a:pPr>
            <a:r>
              <a:rPr sz="1300" b="1" spc="-10" dirty="0">
                <a:solidFill>
                  <a:srgbClr val="262626"/>
                </a:solidFill>
                <a:latin typeface="Calibri"/>
                <a:cs typeface="Calibri"/>
              </a:rPr>
              <a:t>Authentication</a:t>
            </a:r>
            <a:r>
              <a:rPr sz="1300" b="1" spc="-2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b="1" dirty="0">
                <a:solidFill>
                  <a:srgbClr val="262626"/>
                </a:solidFill>
                <a:latin typeface="Calibri"/>
                <a:cs typeface="Calibri"/>
              </a:rPr>
              <a:t>Module</a:t>
            </a:r>
            <a:r>
              <a:rPr sz="1300" b="1" spc="-7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b="1" spc="-35" dirty="0">
                <a:solidFill>
                  <a:srgbClr val="262626"/>
                </a:solidFill>
                <a:latin typeface="Calibri"/>
                <a:cs typeface="Calibri"/>
              </a:rPr>
              <a:t>:-</a:t>
            </a:r>
            <a:endParaRPr sz="1300">
              <a:latin typeface="Calibri"/>
              <a:cs typeface="Calibri"/>
            </a:endParaRPr>
          </a:p>
          <a:p>
            <a:pPr marL="414655">
              <a:lnSpc>
                <a:spcPct val="100000"/>
              </a:lnSpc>
              <a:spcBef>
                <a:spcPts val="805"/>
              </a:spcBef>
            </a:pPr>
            <a:r>
              <a:rPr sz="1300" dirty="0">
                <a:latin typeface="Calibri"/>
                <a:cs typeface="Calibri"/>
              </a:rPr>
              <a:t>Users</a:t>
            </a:r>
            <a:r>
              <a:rPr sz="1300" spc="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can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register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and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log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in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securely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using clerk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authentication.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Calibri"/>
              <a:cs typeface="Calibri"/>
            </a:endParaRPr>
          </a:p>
          <a:p>
            <a:pPr marL="320040" indent="-307340">
              <a:lnSpc>
                <a:spcPct val="100000"/>
              </a:lnSpc>
              <a:buFont typeface="Segoe UI Symbol"/>
              <a:buChar char="□"/>
              <a:tabLst>
                <a:tab pos="320040" algn="l"/>
              </a:tabLst>
            </a:pPr>
            <a:r>
              <a:rPr sz="1300" b="1" spc="-10" dirty="0">
                <a:latin typeface="Calibri"/>
                <a:cs typeface="Calibri"/>
              </a:rPr>
              <a:t>Receipt</a:t>
            </a:r>
            <a:r>
              <a:rPr sz="1300" b="1" spc="-50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Scanner</a:t>
            </a:r>
            <a:r>
              <a:rPr sz="1300" b="1" spc="-1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Module</a:t>
            </a:r>
            <a:r>
              <a:rPr sz="1300" b="1" spc="-35" dirty="0">
                <a:latin typeface="Calibri"/>
                <a:cs typeface="Calibri"/>
              </a:rPr>
              <a:t> </a:t>
            </a:r>
            <a:r>
              <a:rPr sz="1300" b="1" spc="-25" dirty="0">
                <a:latin typeface="Calibri"/>
                <a:cs typeface="Calibri"/>
              </a:rPr>
              <a:t>:-</a:t>
            </a:r>
            <a:endParaRPr sz="1300">
              <a:latin typeface="Calibri"/>
              <a:cs typeface="Calibri"/>
            </a:endParaRPr>
          </a:p>
          <a:p>
            <a:pPr marL="414655">
              <a:lnSpc>
                <a:spcPct val="100000"/>
              </a:lnSpc>
              <a:spcBef>
                <a:spcPts val="905"/>
              </a:spcBef>
            </a:pP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Users</a:t>
            </a:r>
            <a:r>
              <a:rPr sz="1300" spc="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can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scan</a:t>
            </a:r>
            <a:r>
              <a:rPr sz="1300" spc="-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receipt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to</a:t>
            </a:r>
            <a:r>
              <a:rPr sz="1300" spc="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automatically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extract and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add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transaction</a:t>
            </a:r>
            <a:r>
              <a:rPr sz="1300" spc="-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data.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Calibri"/>
              <a:cs typeface="Calibri"/>
            </a:endParaRPr>
          </a:p>
          <a:p>
            <a:pPr marL="320040" indent="-307340">
              <a:lnSpc>
                <a:spcPct val="100000"/>
              </a:lnSpc>
              <a:buFont typeface="Segoe UI Symbol"/>
              <a:buChar char="□"/>
              <a:tabLst>
                <a:tab pos="320040" algn="l"/>
              </a:tabLst>
            </a:pPr>
            <a:r>
              <a:rPr sz="1300" b="1" dirty="0">
                <a:latin typeface="Calibri"/>
                <a:cs typeface="Calibri"/>
              </a:rPr>
              <a:t>Transaction</a:t>
            </a:r>
            <a:r>
              <a:rPr sz="1300" b="1" spc="-50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Management</a:t>
            </a:r>
            <a:r>
              <a:rPr sz="1300" b="1" spc="-35" dirty="0">
                <a:latin typeface="Calibri"/>
                <a:cs typeface="Calibri"/>
              </a:rPr>
              <a:t> </a:t>
            </a:r>
            <a:r>
              <a:rPr sz="1300" b="1" spc="-10" dirty="0">
                <a:latin typeface="Calibri"/>
                <a:cs typeface="Calibri"/>
              </a:rPr>
              <a:t>Module</a:t>
            </a:r>
            <a:r>
              <a:rPr sz="1300" b="1" spc="-65" dirty="0">
                <a:latin typeface="Calibri"/>
                <a:cs typeface="Calibri"/>
              </a:rPr>
              <a:t> </a:t>
            </a:r>
            <a:r>
              <a:rPr sz="1300" b="1" spc="-25" dirty="0">
                <a:latin typeface="Calibri"/>
                <a:cs typeface="Calibri"/>
              </a:rPr>
              <a:t>:-</a:t>
            </a:r>
            <a:endParaRPr sz="1300">
              <a:latin typeface="Calibri"/>
              <a:cs typeface="Calibri"/>
            </a:endParaRPr>
          </a:p>
          <a:p>
            <a:pPr marL="791210">
              <a:lnSpc>
                <a:spcPct val="100000"/>
              </a:lnSpc>
              <a:spcBef>
                <a:spcPts val="805"/>
              </a:spcBef>
            </a:pPr>
            <a:r>
              <a:rPr sz="1300" dirty="0">
                <a:latin typeface="Calibri"/>
                <a:cs typeface="Calibri"/>
              </a:rPr>
              <a:t>Users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can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add, edit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and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view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transaction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details.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Calibri"/>
              <a:cs typeface="Calibri"/>
            </a:endParaRPr>
          </a:p>
          <a:p>
            <a:pPr marL="320040" indent="-307340">
              <a:lnSpc>
                <a:spcPct val="100000"/>
              </a:lnSpc>
              <a:buFont typeface="Segoe UI Symbol"/>
              <a:buChar char="□"/>
              <a:tabLst>
                <a:tab pos="320040" algn="l"/>
              </a:tabLst>
            </a:pPr>
            <a:r>
              <a:rPr sz="1300" b="1" dirty="0">
                <a:latin typeface="Calibri"/>
                <a:cs typeface="Calibri"/>
              </a:rPr>
              <a:t>Budget</a:t>
            </a:r>
            <a:r>
              <a:rPr sz="1300" b="1" spc="-5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Management</a:t>
            </a:r>
            <a:r>
              <a:rPr sz="1300" b="1" spc="-3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Module</a:t>
            </a:r>
            <a:r>
              <a:rPr sz="1300" b="1" spc="-60" dirty="0">
                <a:latin typeface="Calibri"/>
                <a:cs typeface="Calibri"/>
              </a:rPr>
              <a:t> </a:t>
            </a:r>
            <a:r>
              <a:rPr sz="1300" b="1" spc="-25" dirty="0">
                <a:latin typeface="Calibri"/>
                <a:cs typeface="Calibri"/>
              </a:rPr>
              <a:t>:-</a:t>
            </a:r>
            <a:endParaRPr sz="1300">
              <a:latin typeface="Calibri"/>
              <a:cs typeface="Calibri"/>
            </a:endParaRPr>
          </a:p>
          <a:p>
            <a:pPr marL="414655">
              <a:lnSpc>
                <a:spcPct val="100000"/>
              </a:lnSpc>
              <a:spcBef>
                <a:spcPts val="805"/>
              </a:spcBef>
            </a:pPr>
            <a:r>
              <a:rPr sz="1300" dirty="0">
                <a:latin typeface="Calibri"/>
                <a:cs typeface="Calibri"/>
              </a:rPr>
              <a:t>Users</a:t>
            </a:r>
            <a:r>
              <a:rPr sz="1300" spc="-5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can</a:t>
            </a:r>
            <a:r>
              <a:rPr sz="1300" spc="-7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create</a:t>
            </a:r>
            <a:r>
              <a:rPr sz="1300" spc="-6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and</a:t>
            </a:r>
            <a:r>
              <a:rPr sz="1300" spc="-6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manage</a:t>
            </a:r>
            <a:r>
              <a:rPr sz="1300" spc="-6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monthly</a:t>
            </a:r>
            <a:r>
              <a:rPr sz="1300" spc="-5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budgets</a:t>
            </a:r>
            <a:r>
              <a:rPr sz="1300" spc="-4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across</a:t>
            </a:r>
            <a:r>
              <a:rPr sz="1300" spc="-5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different</a:t>
            </a:r>
            <a:r>
              <a:rPr sz="1300" spc="-5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categories.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69680" y="6182867"/>
            <a:ext cx="312419" cy="31241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932132" y="6258785"/>
            <a:ext cx="16319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900" spc="-25" dirty="0">
                <a:solidFill>
                  <a:srgbClr val="FFFFFF"/>
                </a:solidFill>
                <a:latin typeface="Times New Roman"/>
                <a:cs typeface="Times New Roman"/>
              </a:rPr>
              <a:t>8</a:t>
            </a:fld>
            <a:endParaRPr sz="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350723" y="1232420"/>
            <a:ext cx="2315845" cy="747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u="heavy" spc="-10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4.</a:t>
            </a:r>
            <a:r>
              <a:rPr sz="1300" b="1" u="heavy" spc="-70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10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FUNCTIONAL</a:t>
            </a:r>
            <a:r>
              <a:rPr sz="1300" b="1" u="heavy" spc="5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10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SPECIFICATION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80"/>
              </a:spcBef>
            </a:pPr>
            <a:endParaRPr sz="1300">
              <a:latin typeface="Calibri"/>
              <a:cs typeface="Calibri"/>
            </a:endParaRPr>
          </a:p>
          <a:p>
            <a:pPr marL="325120">
              <a:lnSpc>
                <a:spcPct val="100000"/>
              </a:lnSpc>
            </a:pPr>
            <a:r>
              <a:rPr sz="1300" b="1" dirty="0">
                <a:latin typeface="Calibri"/>
                <a:cs typeface="Calibri"/>
              </a:rPr>
              <a:t>4.2</a:t>
            </a:r>
            <a:r>
              <a:rPr sz="1300" b="1" spc="-2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MODULE</a:t>
            </a:r>
            <a:r>
              <a:rPr sz="1300" b="1" spc="-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OF</a:t>
            </a:r>
            <a:r>
              <a:rPr sz="1300" b="1" spc="-1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THE</a:t>
            </a:r>
            <a:r>
              <a:rPr sz="1300" b="1" spc="-10" dirty="0">
                <a:latin typeface="Calibri"/>
                <a:cs typeface="Calibri"/>
              </a:rPr>
              <a:t> SYSTEM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9845" y="2324409"/>
            <a:ext cx="4420870" cy="1544955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320040" indent="-307340">
              <a:lnSpc>
                <a:spcPct val="100000"/>
              </a:lnSpc>
              <a:spcBef>
                <a:spcPts val="1000"/>
              </a:spcBef>
              <a:buClr>
                <a:srgbClr val="000000"/>
              </a:buClr>
              <a:buFont typeface="Segoe UI Symbol"/>
              <a:buChar char="□"/>
              <a:tabLst>
                <a:tab pos="320040" algn="l"/>
              </a:tabLst>
            </a:pPr>
            <a:r>
              <a:rPr sz="1300" b="1" spc="-30" dirty="0">
                <a:solidFill>
                  <a:srgbClr val="262626"/>
                </a:solidFill>
                <a:latin typeface="Calibri"/>
                <a:cs typeface="Calibri"/>
              </a:rPr>
              <a:t>Notification</a:t>
            </a:r>
            <a:r>
              <a:rPr sz="1300" b="1" dirty="0">
                <a:solidFill>
                  <a:srgbClr val="262626"/>
                </a:solidFill>
                <a:latin typeface="Calibri"/>
                <a:cs typeface="Calibri"/>
              </a:rPr>
              <a:t> System</a:t>
            </a:r>
            <a:r>
              <a:rPr sz="1300" b="1" spc="-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b="1" spc="-25" dirty="0">
                <a:solidFill>
                  <a:srgbClr val="262626"/>
                </a:solidFill>
                <a:latin typeface="Calibri"/>
                <a:cs typeface="Calibri"/>
              </a:rPr>
              <a:t>:-</a:t>
            </a:r>
            <a:endParaRPr sz="1300">
              <a:latin typeface="Calibri"/>
              <a:cs typeface="Calibri"/>
            </a:endParaRPr>
          </a:p>
          <a:p>
            <a:pPr marL="460375">
              <a:lnSpc>
                <a:spcPct val="100000"/>
              </a:lnSpc>
              <a:spcBef>
                <a:spcPts val="900"/>
              </a:spcBef>
            </a:pPr>
            <a:r>
              <a:rPr sz="1300" dirty="0">
                <a:latin typeface="Calibri"/>
                <a:cs typeface="Calibri"/>
              </a:rPr>
              <a:t>System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sends budget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alerts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and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monthly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reports</a:t>
            </a:r>
            <a:r>
              <a:rPr sz="1300" spc="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via</a:t>
            </a:r>
            <a:r>
              <a:rPr sz="1300" spc="-10" dirty="0">
                <a:latin typeface="Calibri"/>
                <a:cs typeface="Calibri"/>
              </a:rPr>
              <a:t> email.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Calibri"/>
              <a:cs typeface="Calibri"/>
            </a:endParaRPr>
          </a:p>
          <a:p>
            <a:pPr marL="320040" indent="-307340">
              <a:lnSpc>
                <a:spcPct val="100000"/>
              </a:lnSpc>
              <a:buFont typeface="Segoe UI Symbol"/>
              <a:buChar char="□"/>
              <a:tabLst>
                <a:tab pos="320040" algn="l"/>
              </a:tabLst>
            </a:pPr>
            <a:r>
              <a:rPr sz="1300" b="1" dirty="0">
                <a:latin typeface="Calibri"/>
                <a:cs typeface="Calibri"/>
              </a:rPr>
              <a:t>Report</a:t>
            </a:r>
            <a:r>
              <a:rPr sz="1300" b="1" spc="-70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Generation</a:t>
            </a:r>
            <a:r>
              <a:rPr sz="1300" b="1" spc="-50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Module</a:t>
            </a:r>
            <a:r>
              <a:rPr sz="1300" b="1" spc="-65" dirty="0">
                <a:latin typeface="Calibri"/>
                <a:cs typeface="Calibri"/>
              </a:rPr>
              <a:t> </a:t>
            </a:r>
            <a:r>
              <a:rPr sz="1300" b="1" spc="-25" dirty="0">
                <a:latin typeface="Calibri"/>
                <a:cs typeface="Calibri"/>
              </a:rPr>
              <a:t>:-</a:t>
            </a:r>
            <a:endParaRPr sz="1300">
              <a:latin typeface="Calibri"/>
              <a:cs typeface="Calibri"/>
            </a:endParaRPr>
          </a:p>
          <a:p>
            <a:pPr marL="414655">
              <a:lnSpc>
                <a:spcPct val="100000"/>
              </a:lnSpc>
              <a:spcBef>
                <a:spcPts val="710"/>
              </a:spcBef>
            </a:pPr>
            <a:r>
              <a:rPr sz="1300" dirty="0">
                <a:latin typeface="Calibri"/>
                <a:cs typeface="Calibri"/>
              </a:rPr>
              <a:t>System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generates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detailed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monthly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financial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reports.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69680" y="6182867"/>
            <a:ext cx="312419" cy="31241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932132" y="6258785"/>
            <a:ext cx="16319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900" spc="-2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fld>
            <a:endParaRPr sz="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</TotalTime>
  <Words>1920</Words>
  <Application>Microsoft Office PowerPoint</Application>
  <PresentationFormat>Custom</PresentationFormat>
  <Paragraphs>474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Arial MT</vt:lpstr>
      <vt:lpstr>Calibri</vt:lpstr>
      <vt:lpstr>Segoe UI</vt:lpstr>
      <vt:lpstr>Segoe UI 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Financial Software &amp; App References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ppt_final[1]</dc:title>
  <dc:creator>rahul zapadiya</dc:creator>
  <cp:lastModifiedBy>dhvanit parate</cp:lastModifiedBy>
  <cp:revision>3</cp:revision>
  <dcterms:created xsi:type="dcterms:W3CDTF">2025-04-21T02:04:20Z</dcterms:created>
  <dcterms:modified xsi:type="dcterms:W3CDTF">2025-04-21T03:07:50Z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2025-04-20T00:00:00Z</vt:filetime>
  </property>
  <property fmtid="{D5CDD505-2E9C-101B-9397-08002B2CF9AE}" pid="3" name="LastSaved">
    <vt:filetime>2025-04-21T00:00:00Z</vt:filetime>
  </property>
  <property fmtid="{D5CDD505-2E9C-101B-9397-08002B2CF9AE}" pid="4" name="Producer">
    <vt:lpwstr>Microsoft: Print To PDF</vt:lpwstr>
  </property>
</Properties>
</file>